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63" r:id="rId3"/>
    <p:sldId id="257" r:id="rId4"/>
    <p:sldId id="264" r:id="rId5"/>
    <p:sldId id="268" r:id="rId6"/>
    <p:sldId id="269" r:id="rId7"/>
    <p:sldId id="266" r:id="rId8"/>
    <p:sldId id="265" r:id="rId9"/>
    <p:sldId id="259" r:id="rId10"/>
    <p:sldId id="262" r:id="rId11"/>
    <p:sldId id="260" r:id="rId12"/>
    <p:sldId id="271"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38"/>
    <p:restoredTop sz="94662"/>
  </p:normalViewPr>
  <p:slideViewPr>
    <p:cSldViewPr snapToGrid="0" snapToObjects="1">
      <p:cViewPr>
        <p:scale>
          <a:sx n="56" d="100"/>
          <a:sy n="56" d="100"/>
        </p:scale>
        <p:origin x="-112" y="14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4/30/24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4/30/24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4/30/24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4/30/24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4/30/24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4/30/24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4/30/24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4/30/24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4/30/24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4/30/24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4/30/24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4/30/24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9B3A8-0C59-6142-8582-1CF4EDCA1FC4}"/>
              </a:ext>
            </a:extLst>
          </p:cNvPr>
          <p:cNvSpPr>
            <a:spLocks noGrp="1"/>
          </p:cNvSpPr>
          <p:nvPr>
            <p:ph type="ctrTitle"/>
          </p:nvPr>
        </p:nvSpPr>
        <p:spPr/>
        <p:txBody>
          <a:bodyPr/>
          <a:lstStyle/>
          <a:p>
            <a:r>
              <a:rPr lang="en-US" dirty="0"/>
              <a:t>Path to graduation</a:t>
            </a:r>
          </a:p>
        </p:txBody>
      </p:sp>
      <p:sp>
        <p:nvSpPr>
          <p:cNvPr id="3" name="Subtitle 2">
            <a:extLst>
              <a:ext uri="{FF2B5EF4-FFF2-40B4-BE49-F238E27FC236}">
                <a16:creationId xmlns:a16="http://schemas.microsoft.com/office/drawing/2014/main" id="{F383C077-5135-F94C-86D6-218ACFEE216E}"/>
              </a:ext>
            </a:extLst>
          </p:cNvPr>
          <p:cNvSpPr>
            <a:spLocks noGrp="1"/>
          </p:cNvSpPr>
          <p:nvPr>
            <p:ph type="subTitle" idx="1"/>
          </p:nvPr>
        </p:nvSpPr>
        <p:spPr/>
        <p:txBody>
          <a:bodyPr>
            <a:normAutofit fontScale="70000" lnSpcReduction="20000"/>
          </a:bodyPr>
          <a:lstStyle/>
          <a:p>
            <a:r>
              <a:rPr lang="en-US" dirty="0"/>
              <a:t>Jarrett Medford</a:t>
            </a:r>
          </a:p>
          <a:p>
            <a:r>
              <a:rPr lang="en-US" dirty="0"/>
              <a:t>Internship Culminating Project: ESL Classroom Guidance</a:t>
            </a:r>
          </a:p>
          <a:p>
            <a:r>
              <a:rPr lang="en-US" dirty="0"/>
              <a:t>COSC 694 – Internship 2</a:t>
            </a:r>
          </a:p>
          <a:p>
            <a:r>
              <a:rPr lang="en-US" dirty="0"/>
              <a:t>North Charleston High School</a:t>
            </a:r>
          </a:p>
          <a:p>
            <a:endParaRPr lang="en-US" dirty="0"/>
          </a:p>
        </p:txBody>
      </p:sp>
    </p:spTree>
    <p:extLst>
      <p:ext uri="{BB962C8B-B14F-4D97-AF65-F5344CB8AC3E}">
        <p14:creationId xmlns:p14="http://schemas.microsoft.com/office/powerpoint/2010/main" val="3599501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45DD8-BFF4-C242-B6CB-D75A21D64E1B}"/>
              </a:ext>
            </a:extLst>
          </p:cNvPr>
          <p:cNvSpPr>
            <a:spLocks noGrp="1"/>
          </p:cNvSpPr>
          <p:nvPr>
            <p:ph type="title"/>
          </p:nvPr>
        </p:nvSpPr>
        <p:spPr>
          <a:xfrm>
            <a:off x="5445496" y="978776"/>
            <a:ext cx="5925310" cy="1174991"/>
          </a:xfrm>
        </p:spPr>
        <p:txBody>
          <a:bodyPr>
            <a:normAutofit/>
          </a:bodyPr>
          <a:lstStyle/>
          <a:p>
            <a:r>
              <a:rPr lang="en-US" sz="2400"/>
              <a:t>The students</a:t>
            </a:r>
          </a:p>
        </p:txBody>
      </p:sp>
      <p:pic>
        <p:nvPicPr>
          <p:cNvPr id="3074" name="Picture 2" descr="Latin American Country Flags ...">
            <a:extLst>
              <a:ext uri="{FF2B5EF4-FFF2-40B4-BE49-F238E27FC236}">
                <a16:creationId xmlns:a16="http://schemas.microsoft.com/office/drawing/2014/main" id="{798B13BC-886A-E744-9FD3-CAA2E06026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544" r="11146" b="-1"/>
          <a:stretch/>
        </p:blipFill>
        <p:spPr bwMode="auto">
          <a:xfrm>
            <a:off x="20" y="10"/>
            <a:ext cx="4657325"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4EA63DD-DB11-FF4B-8DA9-82662FAFE877}"/>
              </a:ext>
            </a:extLst>
          </p:cNvPr>
          <p:cNvSpPr>
            <a:spLocks noGrp="1"/>
          </p:cNvSpPr>
          <p:nvPr>
            <p:ph idx="1"/>
          </p:nvPr>
        </p:nvSpPr>
        <p:spPr>
          <a:xfrm>
            <a:off x="5445496" y="2640692"/>
            <a:ext cx="5925310" cy="3255252"/>
          </a:xfrm>
        </p:spPr>
        <p:txBody>
          <a:bodyPr>
            <a:normAutofit/>
          </a:bodyPr>
          <a:lstStyle/>
          <a:p>
            <a:pPr>
              <a:lnSpc>
                <a:spcPct val="90000"/>
              </a:lnSpc>
            </a:pPr>
            <a:r>
              <a:rPr lang="en-US" dirty="0"/>
              <a:t>All students are multilingual learners.</a:t>
            </a:r>
            <a:endParaRPr lang="en-US"/>
          </a:p>
          <a:p>
            <a:pPr>
              <a:lnSpc>
                <a:spcPct val="90000"/>
              </a:lnSpc>
            </a:pPr>
            <a:r>
              <a:rPr lang="en-US" dirty="0"/>
              <a:t>Students have various levels of literacy/understanding of the English language.</a:t>
            </a:r>
            <a:endParaRPr lang="en-US"/>
          </a:p>
          <a:p>
            <a:pPr>
              <a:lnSpc>
                <a:spcPct val="90000"/>
              </a:lnSpc>
            </a:pPr>
            <a:r>
              <a:rPr lang="en-US" dirty="0"/>
              <a:t>90% of the students are Hispanic, remaining 10% are African-American,  Asian, Middle Eastern or Caucasian. </a:t>
            </a:r>
            <a:endParaRPr lang="en-US"/>
          </a:p>
          <a:p>
            <a:pPr>
              <a:lnSpc>
                <a:spcPct val="90000"/>
              </a:lnSpc>
            </a:pPr>
            <a:r>
              <a:rPr lang="en-US" dirty="0"/>
              <a:t>Majority of the students identify as undocumented persons, specific amount if unknown due to sensitivity. </a:t>
            </a:r>
            <a:endParaRPr lang="en-US"/>
          </a:p>
          <a:p>
            <a:pPr>
              <a:lnSpc>
                <a:spcPct val="90000"/>
              </a:lnSpc>
            </a:pPr>
            <a:r>
              <a:rPr lang="en-US" dirty="0"/>
              <a:t>The total number of multilingual students is 150 and fluctuates. School has seen a consistent increase in multilingual registrations. </a:t>
            </a:r>
            <a:endParaRPr lang="en-US"/>
          </a:p>
        </p:txBody>
      </p:sp>
    </p:spTree>
    <p:extLst>
      <p:ext uri="{BB962C8B-B14F-4D97-AF65-F5344CB8AC3E}">
        <p14:creationId xmlns:p14="http://schemas.microsoft.com/office/powerpoint/2010/main" val="1171902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BDCD-1FC7-5647-9629-3381926BD426}"/>
              </a:ext>
            </a:extLst>
          </p:cNvPr>
          <p:cNvSpPr>
            <a:spLocks noGrp="1"/>
          </p:cNvSpPr>
          <p:nvPr>
            <p:ph type="title"/>
          </p:nvPr>
        </p:nvSpPr>
        <p:spPr>
          <a:xfrm>
            <a:off x="804671" y="570249"/>
            <a:ext cx="5928637" cy="1188720"/>
          </a:xfrm>
        </p:spPr>
        <p:txBody>
          <a:bodyPr>
            <a:normAutofit/>
          </a:bodyPr>
          <a:lstStyle/>
          <a:p>
            <a:r>
              <a:rPr lang="en-US" dirty="0"/>
              <a:t>DATA sources</a:t>
            </a:r>
          </a:p>
        </p:txBody>
      </p:sp>
      <p:sp>
        <p:nvSpPr>
          <p:cNvPr id="3" name="Content Placeholder 2">
            <a:extLst>
              <a:ext uri="{FF2B5EF4-FFF2-40B4-BE49-F238E27FC236}">
                <a16:creationId xmlns:a16="http://schemas.microsoft.com/office/drawing/2014/main" id="{E5013737-0CB8-1A45-97DF-D232B6AF9495}"/>
              </a:ext>
            </a:extLst>
          </p:cNvPr>
          <p:cNvSpPr>
            <a:spLocks noGrp="1"/>
          </p:cNvSpPr>
          <p:nvPr>
            <p:ph idx="1"/>
          </p:nvPr>
        </p:nvSpPr>
        <p:spPr>
          <a:xfrm>
            <a:off x="804672" y="1920331"/>
            <a:ext cx="5925312" cy="4704588"/>
          </a:xfrm>
        </p:spPr>
        <p:txBody>
          <a:bodyPr>
            <a:normAutofit lnSpcReduction="10000"/>
          </a:bodyPr>
          <a:lstStyle/>
          <a:p>
            <a:pPr>
              <a:lnSpc>
                <a:spcPct val="90000"/>
              </a:lnSpc>
            </a:pPr>
            <a:r>
              <a:rPr lang="en-US" dirty="0">
                <a:highlight>
                  <a:srgbClr val="FFFF00"/>
                </a:highlight>
              </a:rPr>
              <a:t>25% </a:t>
            </a:r>
            <a:r>
              <a:rPr lang="en-US" dirty="0"/>
              <a:t>of students in the multilingual program are chronically absent. (Powerschool)</a:t>
            </a:r>
          </a:p>
          <a:p>
            <a:pPr>
              <a:lnSpc>
                <a:spcPct val="90000"/>
              </a:lnSpc>
            </a:pPr>
            <a:r>
              <a:rPr lang="en-US" dirty="0"/>
              <a:t>Only </a:t>
            </a:r>
            <a:r>
              <a:rPr lang="en-US" dirty="0">
                <a:highlight>
                  <a:srgbClr val="FFFF00"/>
                </a:highlight>
              </a:rPr>
              <a:t>25% </a:t>
            </a:r>
            <a:r>
              <a:rPr lang="en-US" dirty="0"/>
              <a:t>of ML students met their proficiency target the year prior. (Report Card)</a:t>
            </a:r>
          </a:p>
          <a:p>
            <a:pPr>
              <a:lnSpc>
                <a:spcPct val="90000"/>
              </a:lnSpc>
            </a:pPr>
            <a:r>
              <a:rPr lang="en-US" dirty="0">
                <a:highlight>
                  <a:srgbClr val="FFFF00"/>
                </a:highlight>
              </a:rPr>
              <a:t>34% </a:t>
            </a:r>
            <a:r>
              <a:rPr lang="en-US" dirty="0"/>
              <a:t>of students received a C or higher in English. (Report Card)</a:t>
            </a:r>
          </a:p>
          <a:p>
            <a:pPr>
              <a:lnSpc>
                <a:spcPct val="90000"/>
              </a:lnSpc>
            </a:pPr>
            <a:r>
              <a:rPr lang="en-US" dirty="0">
                <a:highlight>
                  <a:srgbClr val="FFFF00"/>
                </a:highlight>
              </a:rPr>
              <a:t>10% </a:t>
            </a:r>
            <a:r>
              <a:rPr lang="en-US" dirty="0"/>
              <a:t>of students received a C or higher in Algebra. (Report Card)</a:t>
            </a:r>
          </a:p>
          <a:p>
            <a:pPr>
              <a:lnSpc>
                <a:spcPct val="90000"/>
              </a:lnSpc>
            </a:pPr>
            <a:r>
              <a:rPr lang="en-US" dirty="0">
                <a:highlight>
                  <a:srgbClr val="FFFF00"/>
                </a:highlight>
              </a:rPr>
              <a:t>9 seniors </a:t>
            </a:r>
            <a:r>
              <a:rPr lang="en-US" dirty="0"/>
              <a:t>were identified by staff to be </a:t>
            </a:r>
            <a:r>
              <a:rPr lang="en-US" u="sng" dirty="0">
                <a:highlight>
                  <a:srgbClr val="FFFF00"/>
                </a:highlight>
              </a:rPr>
              <a:t>urgent</a:t>
            </a:r>
            <a:r>
              <a:rPr lang="en-US" dirty="0">
                <a:highlight>
                  <a:srgbClr val="FFFF00"/>
                </a:highlight>
              </a:rPr>
              <a:t> high-risk</a:t>
            </a:r>
            <a:r>
              <a:rPr lang="en-US" dirty="0"/>
              <a:t> for dropping out of high school due to aging out, chronic absenteeism, and/or lack of motivation/effort to pursue learning English which leads to poor grades.  (Powerschool)</a:t>
            </a:r>
          </a:p>
          <a:p>
            <a:pPr>
              <a:lnSpc>
                <a:spcPct val="90000"/>
              </a:lnSpc>
            </a:pPr>
            <a:r>
              <a:rPr lang="en-US" dirty="0"/>
              <a:t>There were </a:t>
            </a:r>
            <a:r>
              <a:rPr lang="en-US" dirty="0">
                <a:highlight>
                  <a:srgbClr val="FFFF00"/>
                </a:highlight>
              </a:rPr>
              <a:t>30+ new student registrations and 95% of those registrations were newcomers to Americ</a:t>
            </a:r>
            <a:r>
              <a:rPr lang="en-US" dirty="0"/>
              <a:t>a. Around </a:t>
            </a:r>
            <a:r>
              <a:rPr lang="en-US" dirty="0">
                <a:highlight>
                  <a:srgbClr val="FFFF00"/>
                </a:highlight>
              </a:rPr>
              <a:t>80%</a:t>
            </a:r>
            <a:r>
              <a:rPr lang="en-US" dirty="0"/>
              <a:t> of those new registrations are in the lowest level ESL class since their English proficiency level was minimal. This number is double the year previous for registrations.  (Powerschool)</a:t>
            </a:r>
          </a:p>
        </p:txBody>
      </p:sp>
      <p:sp>
        <p:nvSpPr>
          <p:cNvPr id="2055" name="Rectangle 2054">
            <a:extLst>
              <a:ext uri="{FF2B5EF4-FFF2-40B4-BE49-F238E27FC236}">
                <a16:creationId xmlns:a16="http://schemas.microsoft.com/office/drawing/2014/main" id="{E3BC0364-4B58-4841-A227-00A6A59E02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2"/>
            <a:ext cx="4657344"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A029A1F4-D02D-48E4-9331-6870B23B4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0813" y="479893"/>
            <a:ext cx="3685031" cy="5458969"/>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D06A8CF3-711E-4C63-9DD5-53A2696C0D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86411" y="644485"/>
            <a:ext cx="3353835" cy="51297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PowerSchool - Mount Angel School District 91">
            <a:extLst>
              <a:ext uri="{FF2B5EF4-FFF2-40B4-BE49-F238E27FC236}">
                <a16:creationId xmlns:a16="http://schemas.microsoft.com/office/drawing/2014/main" id="{E91D13CB-CD5D-9A4D-893B-4A58D10CDC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176" r="3" b="13397"/>
          <a:stretch/>
        </p:blipFill>
        <p:spPr bwMode="auto">
          <a:xfrm>
            <a:off x="8340435" y="822036"/>
            <a:ext cx="3026664" cy="23481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up of a card&#10;&#10;Description automatically generated">
            <a:extLst>
              <a:ext uri="{FF2B5EF4-FFF2-40B4-BE49-F238E27FC236}">
                <a16:creationId xmlns:a16="http://schemas.microsoft.com/office/drawing/2014/main" id="{9D19D109-7217-104C-9DA5-B5017C20A793}"/>
              </a:ext>
            </a:extLst>
          </p:cNvPr>
          <p:cNvPicPr>
            <a:picLocks noChangeAspect="1"/>
          </p:cNvPicPr>
          <p:nvPr/>
        </p:nvPicPr>
        <p:blipFill rotWithShape="1">
          <a:blip r:embed="rId3"/>
          <a:srcRect l="8738" r="25522" b="-3"/>
          <a:stretch/>
        </p:blipFill>
        <p:spPr>
          <a:xfrm>
            <a:off x="8340435" y="3255097"/>
            <a:ext cx="3026664" cy="2348100"/>
          </a:xfrm>
          <a:prstGeom prst="rect">
            <a:avLst/>
          </a:prstGeom>
        </p:spPr>
      </p:pic>
    </p:spTree>
    <p:extLst>
      <p:ext uri="{BB962C8B-B14F-4D97-AF65-F5344CB8AC3E}">
        <p14:creationId xmlns:p14="http://schemas.microsoft.com/office/powerpoint/2010/main" val="177405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DA915-59EF-2944-A1DE-2C2066B81856}"/>
              </a:ext>
            </a:extLst>
          </p:cNvPr>
          <p:cNvSpPr>
            <a:spLocks noGrp="1"/>
          </p:cNvSpPr>
          <p:nvPr>
            <p:ph type="title"/>
          </p:nvPr>
        </p:nvSpPr>
        <p:spPr>
          <a:xfrm>
            <a:off x="804672" y="964692"/>
            <a:ext cx="3066937" cy="1188720"/>
          </a:xfrm>
        </p:spPr>
        <p:txBody>
          <a:bodyPr>
            <a:normAutofit fontScale="90000"/>
          </a:bodyPr>
          <a:lstStyle/>
          <a:p>
            <a:r>
              <a:rPr lang="en-US" dirty="0"/>
              <a:t>Needs assessment: ESL Students</a:t>
            </a:r>
          </a:p>
        </p:txBody>
      </p:sp>
      <p:sp>
        <p:nvSpPr>
          <p:cNvPr id="3" name="Content Placeholder 2">
            <a:extLst>
              <a:ext uri="{FF2B5EF4-FFF2-40B4-BE49-F238E27FC236}">
                <a16:creationId xmlns:a16="http://schemas.microsoft.com/office/drawing/2014/main" id="{A7A5D2A1-6716-EC4A-9A8B-FA8E84F498D6}"/>
              </a:ext>
            </a:extLst>
          </p:cNvPr>
          <p:cNvSpPr>
            <a:spLocks noGrp="1"/>
          </p:cNvSpPr>
          <p:nvPr>
            <p:ph idx="1"/>
          </p:nvPr>
        </p:nvSpPr>
        <p:spPr>
          <a:xfrm>
            <a:off x="803244" y="2638044"/>
            <a:ext cx="3063765" cy="3263206"/>
          </a:xfrm>
        </p:spPr>
        <p:txBody>
          <a:bodyPr>
            <a:normAutofit/>
          </a:bodyPr>
          <a:lstStyle/>
          <a:p>
            <a:pPr>
              <a:lnSpc>
                <a:spcPct val="90000"/>
              </a:lnSpc>
            </a:pPr>
            <a:r>
              <a:rPr lang="en-US" sz="1400">
                <a:highlight>
                  <a:srgbClr val="FFFF00"/>
                </a:highlight>
              </a:rPr>
              <a:t>64%</a:t>
            </a:r>
            <a:r>
              <a:rPr lang="en-US" sz="1400"/>
              <a:t> of the students in the multilingual program are scared/afraid that they will not learn English. </a:t>
            </a:r>
            <a:endParaRPr lang="en-US" sz="1400">
              <a:highlight>
                <a:srgbClr val="FFFF00"/>
              </a:highlight>
            </a:endParaRPr>
          </a:p>
          <a:p>
            <a:pPr>
              <a:lnSpc>
                <a:spcPct val="90000"/>
              </a:lnSpc>
            </a:pPr>
            <a:r>
              <a:rPr lang="en-US" sz="1400">
                <a:highlight>
                  <a:srgbClr val="FFFF00"/>
                </a:highlight>
              </a:rPr>
              <a:t>25% </a:t>
            </a:r>
            <a:r>
              <a:rPr lang="en-US" sz="1400"/>
              <a:t>of students are not comfortable asking their teachers for help. </a:t>
            </a:r>
          </a:p>
          <a:p>
            <a:pPr>
              <a:lnSpc>
                <a:spcPct val="90000"/>
              </a:lnSpc>
            </a:pPr>
            <a:r>
              <a:rPr lang="en-US" sz="1400">
                <a:highlight>
                  <a:srgbClr val="FFFF00"/>
                </a:highlight>
              </a:rPr>
              <a:t>35% </a:t>
            </a:r>
            <a:r>
              <a:rPr lang="en-US" sz="1400"/>
              <a:t>of students have received at least one referral for discipline/tardiness. </a:t>
            </a:r>
          </a:p>
          <a:p>
            <a:pPr>
              <a:lnSpc>
                <a:spcPct val="90000"/>
              </a:lnSpc>
            </a:pPr>
            <a:r>
              <a:rPr lang="en-US" sz="1400">
                <a:highlight>
                  <a:srgbClr val="FFFF00"/>
                </a:highlight>
              </a:rPr>
              <a:t>37% </a:t>
            </a:r>
            <a:r>
              <a:rPr lang="en-US" sz="1400"/>
              <a:t>of students feel they get in trouble for not knowing English well because they are misunderstood or confused. </a:t>
            </a:r>
          </a:p>
        </p:txBody>
      </p:sp>
      <p:sp>
        <p:nvSpPr>
          <p:cNvPr id="9" name="Rectangle 8">
            <a:extLst>
              <a:ext uri="{FF2B5EF4-FFF2-40B4-BE49-F238E27FC236}">
                <a16:creationId xmlns:a16="http://schemas.microsoft.com/office/drawing/2014/main" id="{6515FC82-3453-4CBE-8895-4CCFF33952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5FD847B-65C0-4027-8DFC-70CB42451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Forms response chart. Question title: 7.     I am scared I will not learn English / Tengo miedo de no aprender inglés.. Number of responses: 16 responses.">
            <a:extLst>
              <a:ext uri="{FF2B5EF4-FFF2-40B4-BE49-F238E27FC236}">
                <a16:creationId xmlns:a16="http://schemas.microsoft.com/office/drawing/2014/main" id="{D59DDFB4-A86F-EF4A-8D1C-346396D395C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23366" y="2125288"/>
            <a:ext cx="6227064" cy="2615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3921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375C-21C0-E345-9A3E-D122CE3684C0}"/>
              </a:ext>
            </a:extLst>
          </p:cNvPr>
          <p:cNvSpPr>
            <a:spLocks noGrp="1"/>
          </p:cNvSpPr>
          <p:nvPr>
            <p:ph type="title"/>
          </p:nvPr>
        </p:nvSpPr>
        <p:spPr/>
        <p:txBody>
          <a:bodyPr/>
          <a:lstStyle/>
          <a:p>
            <a:r>
              <a:rPr lang="en-US" dirty="0"/>
              <a:t>Needs assessment: administration</a:t>
            </a:r>
          </a:p>
        </p:txBody>
      </p:sp>
      <p:sp>
        <p:nvSpPr>
          <p:cNvPr id="3" name="Content Placeholder 2">
            <a:extLst>
              <a:ext uri="{FF2B5EF4-FFF2-40B4-BE49-F238E27FC236}">
                <a16:creationId xmlns:a16="http://schemas.microsoft.com/office/drawing/2014/main" id="{415C02D0-1514-A149-8967-6678F665A118}"/>
              </a:ext>
            </a:extLst>
          </p:cNvPr>
          <p:cNvSpPr>
            <a:spLocks noGrp="1"/>
          </p:cNvSpPr>
          <p:nvPr>
            <p:ph idx="1"/>
          </p:nvPr>
        </p:nvSpPr>
        <p:spPr>
          <a:xfrm>
            <a:off x="2231136" y="2638044"/>
            <a:ext cx="7729728" cy="3912658"/>
          </a:xfrm>
        </p:spPr>
        <p:txBody>
          <a:bodyPr/>
          <a:lstStyle/>
          <a:p>
            <a:r>
              <a:rPr lang="en-US" dirty="0"/>
              <a:t>Administrators were questioned in interview on student needs. </a:t>
            </a:r>
          </a:p>
          <a:p>
            <a:r>
              <a:rPr lang="en-US" dirty="0"/>
              <a:t>Question: Would counselor involvement be useful with students in the ESL department given that </a:t>
            </a:r>
            <a:r>
              <a:rPr lang="en-US" dirty="0">
                <a:highlight>
                  <a:srgbClr val="FFFF00"/>
                </a:highlight>
              </a:rPr>
              <a:t>2</a:t>
            </a:r>
            <a:r>
              <a:rPr lang="en-US" dirty="0"/>
              <a:t> ESL teacher positions are vacant?</a:t>
            </a:r>
          </a:p>
          <a:p>
            <a:r>
              <a:rPr lang="en-US" dirty="0"/>
              <a:t>Reponses:  </a:t>
            </a:r>
            <a:r>
              <a:rPr lang="en-US" dirty="0">
                <a:highlight>
                  <a:srgbClr val="FFFF00"/>
                </a:highlight>
              </a:rPr>
              <a:t>6/6</a:t>
            </a:r>
            <a:r>
              <a:rPr lang="en-US" dirty="0"/>
              <a:t> administrators responded a strong yes</a:t>
            </a:r>
          </a:p>
          <a:p>
            <a:r>
              <a:rPr lang="en-US" dirty="0"/>
              <a:t>Concerns:</a:t>
            </a:r>
          </a:p>
          <a:p>
            <a:pPr lvl="1"/>
            <a:r>
              <a:rPr lang="en-US" dirty="0"/>
              <a:t>Student performance given the lack of certified teachers in the ESL department (</a:t>
            </a:r>
            <a:r>
              <a:rPr lang="en-US" dirty="0">
                <a:highlight>
                  <a:srgbClr val="FFFF00"/>
                </a:highlight>
              </a:rPr>
              <a:t>4/6 are certified) </a:t>
            </a:r>
          </a:p>
          <a:p>
            <a:pPr lvl="1"/>
            <a:r>
              <a:rPr lang="en-US" dirty="0"/>
              <a:t>Students have limited social emotional interactions with non-Spanish speaking staff, which is said to not the essential to make a connection with students. </a:t>
            </a:r>
          </a:p>
          <a:p>
            <a:pPr lvl="1"/>
            <a:r>
              <a:rPr lang="en-US" dirty="0"/>
              <a:t>Some non-ESL teachers often struggle to make connections with ESL students. </a:t>
            </a:r>
          </a:p>
        </p:txBody>
      </p:sp>
    </p:spTree>
    <p:extLst>
      <p:ext uri="{BB962C8B-B14F-4D97-AF65-F5344CB8AC3E}">
        <p14:creationId xmlns:p14="http://schemas.microsoft.com/office/powerpoint/2010/main" val="466305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5B4E0-64DE-8A4E-8DB5-383B699F5021}"/>
              </a:ext>
            </a:extLst>
          </p:cNvPr>
          <p:cNvSpPr>
            <a:spLocks noGrp="1"/>
          </p:cNvSpPr>
          <p:nvPr>
            <p:ph type="title"/>
          </p:nvPr>
        </p:nvSpPr>
        <p:spPr/>
        <p:txBody>
          <a:bodyPr/>
          <a:lstStyle/>
          <a:p>
            <a:r>
              <a:rPr lang="en-US" dirty="0"/>
              <a:t>Needs assessment: teachers</a:t>
            </a:r>
          </a:p>
        </p:txBody>
      </p:sp>
      <p:sp>
        <p:nvSpPr>
          <p:cNvPr id="3" name="Content Placeholder 2">
            <a:extLst>
              <a:ext uri="{FF2B5EF4-FFF2-40B4-BE49-F238E27FC236}">
                <a16:creationId xmlns:a16="http://schemas.microsoft.com/office/drawing/2014/main" id="{830C1FBE-5B66-D545-871B-A82CD42EB227}"/>
              </a:ext>
            </a:extLst>
          </p:cNvPr>
          <p:cNvSpPr>
            <a:spLocks noGrp="1"/>
          </p:cNvSpPr>
          <p:nvPr>
            <p:ph idx="1"/>
          </p:nvPr>
        </p:nvSpPr>
        <p:spPr>
          <a:xfrm>
            <a:off x="2231136" y="2638044"/>
            <a:ext cx="7729728" cy="3912658"/>
          </a:xfrm>
        </p:spPr>
        <p:txBody>
          <a:bodyPr/>
          <a:lstStyle/>
          <a:p>
            <a:pPr>
              <a:lnSpc>
                <a:spcPct val="90000"/>
              </a:lnSpc>
            </a:pPr>
            <a:r>
              <a:rPr lang="en-US" sz="1800" dirty="0"/>
              <a:t>Teachers were interviewed on ESL student needs:</a:t>
            </a:r>
          </a:p>
          <a:p>
            <a:pPr>
              <a:lnSpc>
                <a:spcPct val="90000"/>
              </a:lnSpc>
            </a:pPr>
            <a:r>
              <a:rPr lang="en-US" dirty="0"/>
              <a:t>Question </a:t>
            </a:r>
            <a:r>
              <a:rPr lang="en-US" sz="1800" dirty="0"/>
              <a:t>(both ESL and non-ESL teachers): What would be some concerns with ESL students’ well-being and learning?</a:t>
            </a:r>
          </a:p>
          <a:p>
            <a:pPr>
              <a:lnSpc>
                <a:spcPct val="90000"/>
              </a:lnSpc>
            </a:pPr>
            <a:r>
              <a:rPr lang="en-US" sz="1800" dirty="0"/>
              <a:t>All ESL teachers </a:t>
            </a:r>
            <a:r>
              <a:rPr lang="en-US" sz="1800" dirty="0">
                <a:highlight>
                  <a:srgbClr val="FFFF00"/>
                </a:highlight>
              </a:rPr>
              <a:t>(4) </a:t>
            </a:r>
            <a:r>
              <a:rPr lang="en-US" sz="1800" dirty="0"/>
              <a:t>are concerned with the well being of ESL students because not all teachers/staff are able to communicate effectively with the ESL students.</a:t>
            </a:r>
          </a:p>
          <a:p>
            <a:pPr>
              <a:lnSpc>
                <a:spcPct val="90000"/>
              </a:lnSpc>
            </a:pPr>
            <a:r>
              <a:rPr lang="en-US" sz="1800" dirty="0">
                <a:highlight>
                  <a:srgbClr val="FFFF00"/>
                </a:highlight>
              </a:rPr>
              <a:t>2</a:t>
            </a:r>
            <a:r>
              <a:rPr lang="en-US" sz="1800" dirty="0"/>
              <a:t> ESL teachers shared: Students are still adjusting and learning how to communicate with their teachers. </a:t>
            </a:r>
          </a:p>
          <a:p>
            <a:pPr>
              <a:lnSpc>
                <a:spcPct val="90000"/>
              </a:lnSpc>
            </a:pPr>
            <a:r>
              <a:rPr lang="en-US" sz="1800" dirty="0"/>
              <a:t>Non-ESL teachers </a:t>
            </a:r>
            <a:r>
              <a:rPr lang="en-US" sz="1800" dirty="0">
                <a:highlight>
                  <a:srgbClr val="FFFF00"/>
                </a:highlight>
              </a:rPr>
              <a:t>(11) </a:t>
            </a:r>
            <a:r>
              <a:rPr lang="en-US" sz="1800" dirty="0"/>
              <a:t>shared that *</a:t>
            </a:r>
            <a:r>
              <a:rPr lang="en-US" sz="1800" u="sng" dirty="0"/>
              <a:t>some shared more than one concern</a:t>
            </a:r>
            <a:r>
              <a:rPr lang="en-US" sz="1800" dirty="0"/>
              <a:t>*</a:t>
            </a:r>
          </a:p>
          <a:p>
            <a:pPr lvl="1">
              <a:lnSpc>
                <a:spcPct val="90000"/>
              </a:lnSpc>
            </a:pPr>
            <a:r>
              <a:rPr lang="en-US" dirty="0">
                <a:highlight>
                  <a:srgbClr val="FFFF00"/>
                </a:highlight>
              </a:rPr>
              <a:t>9</a:t>
            </a:r>
            <a:r>
              <a:rPr lang="en-US" dirty="0"/>
              <a:t> teachers said ESL students struggle interacting with other students</a:t>
            </a:r>
          </a:p>
          <a:p>
            <a:pPr lvl="1">
              <a:lnSpc>
                <a:spcPct val="90000"/>
              </a:lnSpc>
            </a:pPr>
            <a:r>
              <a:rPr lang="en-US" dirty="0">
                <a:highlight>
                  <a:srgbClr val="FFFF00"/>
                </a:highlight>
              </a:rPr>
              <a:t>7</a:t>
            </a:r>
            <a:r>
              <a:rPr lang="en-US" dirty="0"/>
              <a:t> teachers reported that they struggle finding a communication strategy for the ESL students. </a:t>
            </a:r>
          </a:p>
          <a:p>
            <a:endParaRPr lang="en-US" dirty="0"/>
          </a:p>
        </p:txBody>
      </p:sp>
    </p:spTree>
    <p:extLst>
      <p:ext uri="{BB962C8B-B14F-4D97-AF65-F5344CB8AC3E}">
        <p14:creationId xmlns:p14="http://schemas.microsoft.com/office/powerpoint/2010/main" val="41511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C5E0B-522B-7848-A4E4-73A454CEE173}"/>
              </a:ext>
            </a:extLst>
          </p:cNvPr>
          <p:cNvSpPr>
            <a:spLocks noGrp="1"/>
          </p:cNvSpPr>
          <p:nvPr>
            <p:ph type="title"/>
          </p:nvPr>
        </p:nvSpPr>
        <p:spPr/>
        <p:txBody>
          <a:bodyPr/>
          <a:lstStyle/>
          <a:p>
            <a:r>
              <a:rPr lang="en-US" dirty="0"/>
              <a:t>4 classroom Lessons</a:t>
            </a:r>
          </a:p>
        </p:txBody>
      </p:sp>
      <p:sp>
        <p:nvSpPr>
          <p:cNvPr id="3" name="Content Placeholder 2">
            <a:extLst>
              <a:ext uri="{FF2B5EF4-FFF2-40B4-BE49-F238E27FC236}">
                <a16:creationId xmlns:a16="http://schemas.microsoft.com/office/drawing/2014/main" id="{05CFDE94-5219-5140-967F-B12A507737CB}"/>
              </a:ext>
            </a:extLst>
          </p:cNvPr>
          <p:cNvSpPr>
            <a:spLocks noGrp="1"/>
          </p:cNvSpPr>
          <p:nvPr>
            <p:ph idx="1"/>
          </p:nvPr>
        </p:nvSpPr>
        <p:spPr>
          <a:xfrm>
            <a:off x="2231136" y="2638044"/>
            <a:ext cx="7729728" cy="3655180"/>
          </a:xfrm>
        </p:spPr>
        <p:txBody>
          <a:bodyPr>
            <a:normAutofit/>
          </a:bodyPr>
          <a:lstStyle/>
          <a:p>
            <a:pPr marL="742950" indent="-742950">
              <a:buFont typeface="+mj-lt"/>
              <a:buAutoNum type="arabicPeriod"/>
            </a:pPr>
            <a:r>
              <a:rPr lang="en-US" sz="4000" dirty="0"/>
              <a:t>Why I Need to Graduate</a:t>
            </a:r>
          </a:p>
          <a:p>
            <a:pPr marL="742950" indent="-742950">
              <a:buFont typeface="+mj-lt"/>
              <a:buAutoNum type="arabicPeriod"/>
            </a:pPr>
            <a:r>
              <a:rPr lang="en-US" sz="4000" dirty="0"/>
              <a:t>Jobs for Multilingual Persons</a:t>
            </a:r>
          </a:p>
          <a:p>
            <a:pPr marL="742950" indent="-742950">
              <a:buFont typeface="+mj-lt"/>
              <a:buAutoNum type="arabicPeriod"/>
            </a:pPr>
            <a:r>
              <a:rPr lang="en-US" sz="4000" dirty="0"/>
              <a:t>Feeling Words/Communication</a:t>
            </a:r>
          </a:p>
          <a:p>
            <a:pPr marL="742950" indent="-742950">
              <a:buFont typeface="+mj-lt"/>
              <a:buAutoNum type="arabicPeriod"/>
            </a:pPr>
            <a:r>
              <a:rPr lang="en-US" sz="4000" dirty="0"/>
              <a:t>What I Need to Graduate/Attendance</a:t>
            </a:r>
          </a:p>
        </p:txBody>
      </p:sp>
    </p:spTree>
    <p:extLst>
      <p:ext uri="{BB962C8B-B14F-4D97-AF65-F5344CB8AC3E}">
        <p14:creationId xmlns:p14="http://schemas.microsoft.com/office/powerpoint/2010/main" val="2965625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4FA6C1-D86C-D94F-8FB8-56C606D7EA9E}"/>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a:t>Classroom artifacts</a:t>
            </a:r>
          </a:p>
        </p:txBody>
      </p:sp>
      <p:pic>
        <p:nvPicPr>
          <p:cNvPr id="5" name="Content Placeholder 4" descr="A paper with writing on it&#10;&#10;Description automatically generated">
            <a:extLst>
              <a:ext uri="{FF2B5EF4-FFF2-40B4-BE49-F238E27FC236}">
                <a16:creationId xmlns:a16="http://schemas.microsoft.com/office/drawing/2014/main" id="{0021398A-3CE5-5049-8B7D-FB3BEB3510D1}"/>
              </a:ext>
            </a:extLst>
          </p:cNvPr>
          <p:cNvPicPr>
            <a:picLocks noGrp="1" noChangeAspect="1"/>
          </p:cNvPicPr>
          <p:nvPr>
            <p:ph idx="1"/>
          </p:nvPr>
        </p:nvPicPr>
        <p:blipFill rotWithShape="1">
          <a:blip r:embed="rId2"/>
          <a:srcRect l="6279"/>
          <a:stretch/>
        </p:blipFill>
        <p:spPr>
          <a:xfrm rot="5400000">
            <a:off x="2371843" y="568688"/>
            <a:ext cx="3868185" cy="3095492"/>
          </a:xfrm>
          <a:prstGeom prst="rect">
            <a:avLst/>
          </a:prstGeom>
        </p:spPr>
      </p:pic>
      <p:pic>
        <p:nvPicPr>
          <p:cNvPr id="7" name="Picture 6" descr="A paper with writing on it&#10;&#10;Description automatically generated">
            <a:extLst>
              <a:ext uri="{FF2B5EF4-FFF2-40B4-BE49-F238E27FC236}">
                <a16:creationId xmlns:a16="http://schemas.microsoft.com/office/drawing/2014/main" id="{11A57C10-6D38-0148-8DBB-4C9F934069D4}"/>
              </a:ext>
            </a:extLst>
          </p:cNvPr>
          <p:cNvPicPr>
            <a:picLocks noChangeAspect="1"/>
          </p:cNvPicPr>
          <p:nvPr/>
        </p:nvPicPr>
        <p:blipFill rotWithShape="1">
          <a:blip r:embed="rId3"/>
          <a:srcRect l="6279"/>
          <a:stretch/>
        </p:blipFill>
        <p:spPr>
          <a:xfrm rot="5400000">
            <a:off x="5951970" y="550757"/>
            <a:ext cx="3868186" cy="3095494"/>
          </a:xfrm>
          <a:prstGeom prst="rect">
            <a:avLst/>
          </a:prstGeom>
        </p:spPr>
      </p:pic>
    </p:spTree>
    <p:extLst>
      <p:ext uri="{BB962C8B-B14F-4D97-AF65-F5344CB8AC3E}">
        <p14:creationId xmlns:p14="http://schemas.microsoft.com/office/powerpoint/2010/main" val="285668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E70BE-D6D0-A943-9BC6-9149A616909F}"/>
              </a:ext>
            </a:extLst>
          </p:cNvPr>
          <p:cNvSpPr>
            <a:spLocks noGrp="1"/>
          </p:cNvSpPr>
          <p:nvPr>
            <p:ph type="title"/>
          </p:nvPr>
        </p:nvSpPr>
        <p:spPr>
          <a:xfrm>
            <a:off x="2231136" y="695752"/>
            <a:ext cx="7729728" cy="1188720"/>
          </a:xfrm>
        </p:spPr>
        <p:txBody>
          <a:bodyPr/>
          <a:lstStyle/>
          <a:p>
            <a:r>
              <a:rPr lang="en-US" dirty="0"/>
              <a:t>AIA alignment</a:t>
            </a:r>
          </a:p>
        </p:txBody>
      </p:sp>
      <p:sp>
        <p:nvSpPr>
          <p:cNvPr id="3" name="Content Placeholder 2">
            <a:extLst>
              <a:ext uri="{FF2B5EF4-FFF2-40B4-BE49-F238E27FC236}">
                <a16:creationId xmlns:a16="http://schemas.microsoft.com/office/drawing/2014/main" id="{4E4F247B-9E4D-7644-B6D2-8191DE377C8E}"/>
              </a:ext>
            </a:extLst>
          </p:cNvPr>
          <p:cNvSpPr>
            <a:spLocks noGrp="1"/>
          </p:cNvSpPr>
          <p:nvPr>
            <p:ph idx="1"/>
          </p:nvPr>
        </p:nvSpPr>
        <p:spPr>
          <a:xfrm>
            <a:off x="800608" y="2173224"/>
            <a:ext cx="10590784" cy="4219956"/>
          </a:xfrm>
        </p:spPr>
        <p:txBody>
          <a:bodyPr>
            <a:normAutofit/>
          </a:bodyPr>
          <a:lstStyle/>
          <a:p>
            <a:pPr marL="1028700" lvl="2" indent="-342900">
              <a:spcBef>
                <a:spcPts val="0"/>
              </a:spcBef>
            </a:pPr>
            <a:r>
              <a:rPr lang="en-US" sz="2800" u="sng" dirty="0">
                <a:effectLst/>
                <a:ea typeface="Calibri" panose="020F0502020204030204" pitchFamily="34" charset="0"/>
                <a:cs typeface="Times New Roman" panose="02020603050405020304" pitchFamily="18" charset="0"/>
              </a:rPr>
              <a:t>Diversity and Advocacy</a:t>
            </a:r>
            <a:r>
              <a:rPr lang="en-US" sz="2800" dirty="0">
                <a:effectLst/>
                <a:ea typeface="Calibri" panose="020F0502020204030204" pitchFamily="34" charset="0"/>
                <a:cs typeface="Times New Roman" panose="02020603050405020304" pitchFamily="18" charset="0"/>
              </a:rPr>
              <a:t>:  Multilingual learners are marginalized and face many barriers in education. </a:t>
            </a:r>
            <a:endParaRPr lang="en-US" sz="2400" dirty="0">
              <a:effectLst/>
              <a:ea typeface="Calibri" panose="020F0502020204030204" pitchFamily="34" charset="0"/>
              <a:cs typeface="Times New Roman" panose="02020603050405020304" pitchFamily="18" charset="0"/>
            </a:endParaRPr>
          </a:p>
          <a:p>
            <a:pPr marL="914400" marR="0">
              <a:spcBef>
                <a:spcPts val="0"/>
              </a:spcBef>
              <a:spcAft>
                <a:spcPts val="0"/>
              </a:spcAft>
            </a:pPr>
            <a:r>
              <a:rPr lang="en-US" sz="2800" u="sng" dirty="0">
                <a:effectLst/>
                <a:ea typeface="Calibri" panose="020F0502020204030204" pitchFamily="34" charset="0"/>
                <a:cs typeface="Times New Roman" panose="02020603050405020304" pitchFamily="18" charset="0"/>
              </a:rPr>
              <a:t>Assessment</a:t>
            </a:r>
            <a:r>
              <a:rPr lang="en-US" sz="2800" dirty="0">
                <a:effectLst/>
                <a:ea typeface="Calibri" panose="020F0502020204030204" pitchFamily="34" charset="0"/>
                <a:cs typeface="Times New Roman" panose="02020603050405020304" pitchFamily="18" charset="0"/>
              </a:rPr>
              <a:t>:  Counselor will assess the needs of the multilingual students and teachers as well. </a:t>
            </a:r>
            <a:endParaRPr lang="en-US" sz="2400" dirty="0">
              <a:effectLst/>
              <a:ea typeface="Calibri" panose="020F0502020204030204" pitchFamily="34" charset="0"/>
              <a:cs typeface="Times New Roman" panose="02020603050405020304" pitchFamily="18" charset="0"/>
            </a:endParaRPr>
          </a:p>
          <a:p>
            <a:pPr marL="914400" marR="0">
              <a:spcBef>
                <a:spcPts val="0"/>
              </a:spcBef>
              <a:spcAft>
                <a:spcPts val="0"/>
              </a:spcAft>
            </a:pPr>
            <a:r>
              <a:rPr lang="en-US" sz="2800" u="sng" dirty="0">
                <a:effectLst/>
                <a:ea typeface="Calibri" panose="020F0502020204030204" pitchFamily="34" charset="0"/>
                <a:cs typeface="Times New Roman" panose="02020603050405020304" pitchFamily="18" charset="0"/>
              </a:rPr>
              <a:t>Academic Development</a:t>
            </a:r>
            <a:r>
              <a:rPr lang="en-US" sz="2800" dirty="0">
                <a:effectLst/>
                <a:ea typeface="Calibri" panose="020F0502020204030204" pitchFamily="34" charset="0"/>
                <a:cs typeface="Times New Roman" panose="02020603050405020304" pitchFamily="18" charset="0"/>
              </a:rPr>
              <a:t>:  These lessons promote academic success and development as multilingual learners have a different education experience than other students. </a:t>
            </a:r>
            <a:endParaRPr lang="en-US" sz="2400" dirty="0">
              <a:effectLst/>
              <a:ea typeface="Calibri" panose="020F0502020204030204" pitchFamily="34" charset="0"/>
              <a:cs typeface="Times New Roman" panose="02020603050405020304" pitchFamily="18" charset="0"/>
            </a:endParaRPr>
          </a:p>
          <a:p>
            <a:pPr marL="914400" marR="0">
              <a:spcBef>
                <a:spcPts val="0"/>
              </a:spcBef>
              <a:spcAft>
                <a:spcPts val="0"/>
              </a:spcAft>
            </a:pPr>
            <a:r>
              <a:rPr lang="en-US" sz="2800" u="sng" dirty="0">
                <a:effectLst/>
                <a:ea typeface="Calibri" panose="020F0502020204030204" pitchFamily="34" charset="0"/>
                <a:cs typeface="Times New Roman" panose="02020603050405020304" pitchFamily="18" charset="0"/>
              </a:rPr>
              <a:t>Collaboration</a:t>
            </a:r>
            <a:r>
              <a:rPr lang="en-US" sz="2800" dirty="0">
                <a:effectLst/>
                <a:ea typeface="Calibri" panose="020F0502020204030204" pitchFamily="34" charset="0"/>
                <a:cs typeface="Times New Roman" panose="02020603050405020304" pitchFamily="18" charset="0"/>
              </a:rPr>
              <a:t>:  Counselor will consult with teachers on observed needs of their students. </a:t>
            </a:r>
            <a:endParaRPr lang="en-US" sz="24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13268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F922D-FBD3-CF4F-8FDF-B49032646439}"/>
              </a:ext>
            </a:extLst>
          </p:cNvPr>
          <p:cNvSpPr>
            <a:spLocks noGrp="1"/>
          </p:cNvSpPr>
          <p:nvPr>
            <p:ph type="title"/>
          </p:nvPr>
        </p:nvSpPr>
        <p:spPr>
          <a:xfrm>
            <a:off x="2231136" y="517652"/>
            <a:ext cx="7729728" cy="1188720"/>
          </a:xfrm>
        </p:spPr>
        <p:txBody>
          <a:bodyPr/>
          <a:lstStyle/>
          <a:p>
            <a:r>
              <a:rPr lang="en-US" dirty="0"/>
              <a:t>ASCA Mindsets and behaviors</a:t>
            </a:r>
          </a:p>
        </p:txBody>
      </p:sp>
      <p:sp>
        <p:nvSpPr>
          <p:cNvPr id="3" name="Content Placeholder 2">
            <a:extLst>
              <a:ext uri="{FF2B5EF4-FFF2-40B4-BE49-F238E27FC236}">
                <a16:creationId xmlns:a16="http://schemas.microsoft.com/office/drawing/2014/main" id="{91CF82D5-183A-834A-887F-973490143A1F}"/>
              </a:ext>
            </a:extLst>
          </p:cNvPr>
          <p:cNvSpPr>
            <a:spLocks noGrp="1"/>
          </p:cNvSpPr>
          <p:nvPr>
            <p:ph idx="1"/>
          </p:nvPr>
        </p:nvSpPr>
        <p:spPr>
          <a:xfrm>
            <a:off x="1186688" y="1950212"/>
            <a:ext cx="9818624" cy="4704588"/>
          </a:xfrm>
        </p:spPr>
        <p:txBody>
          <a:bodyPr numCol="2">
            <a:normAutofit fontScale="70000" lnSpcReduction="20000"/>
          </a:bodyPr>
          <a:lstStyle/>
          <a:p>
            <a:pPr marL="914400" marR="0">
              <a:spcBef>
                <a:spcPts val="0"/>
              </a:spcBef>
              <a:spcAft>
                <a:spcPts val="0"/>
              </a:spcAft>
            </a:pPr>
            <a:r>
              <a:rPr lang="en-US" sz="3600" u="sng" dirty="0">
                <a:effectLst/>
                <a:ea typeface="Calibri" panose="020F0502020204030204" pitchFamily="34" charset="0"/>
                <a:cs typeface="Times New Roman" panose="02020603050405020304" pitchFamily="18" charset="0"/>
              </a:rPr>
              <a:t>Learning</a:t>
            </a:r>
            <a:r>
              <a:rPr lang="en-US" sz="3600" dirty="0">
                <a:effectLst/>
                <a:ea typeface="Calibri" panose="020F0502020204030204" pitchFamily="34" charset="0"/>
                <a:cs typeface="Times New Roman" panose="02020603050405020304" pitchFamily="18" charset="0"/>
              </a:rPr>
              <a:t>:</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B-LS 2: Creative approach to learning</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B-LS 4: Self-motivation/direction for learning</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B-LS 7: Long/Short term academic goals</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B-LS 8: Engagement in challenging coursework</a:t>
            </a:r>
          </a:p>
          <a:p>
            <a:pPr marL="914400" marR="0">
              <a:spcBef>
                <a:spcPts val="0"/>
              </a:spcBef>
              <a:spcAft>
                <a:spcPts val="0"/>
              </a:spcAft>
            </a:pPr>
            <a:r>
              <a:rPr lang="en-US" sz="3600" u="sng" dirty="0">
                <a:effectLst/>
                <a:ea typeface="Calibri" panose="020F0502020204030204" pitchFamily="34" charset="0"/>
                <a:cs typeface="Times New Roman" panose="02020603050405020304" pitchFamily="18" charset="0"/>
              </a:rPr>
              <a:t>Self-Management</a:t>
            </a:r>
            <a:r>
              <a:rPr lang="en-US" sz="3600" dirty="0">
                <a:effectLst/>
                <a:ea typeface="Calibri" panose="020F0502020204030204" pitchFamily="34" charset="0"/>
                <a:cs typeface="Times New Roman" panose="02020603050405020304" pitchFamily="18" charset="0"/>
              </a:rPr>
              <a:t>:</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B-SMS 1: responsibility for self</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B-SMS 5: perseverance to achieve long/short term goals</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B-SMS 6: Ability to identify and overcome barriers</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B-SMS balance of school, home, and community activities</a:t>
            </a:r>
          </a:p>
          <a:p>
            <a:pPr marL="914400" marR="0">
              <a:spcBef>
                <a:spcPts val="0"/>
              </a:spcBef>
              <a:spcAft>
                <a:spcPts val="0"/>
              </a:spcAft>
            </a:pPr>
            <a:r>
              <a:rPr lang="en-US" sz="3600" u="sng" dirty="0">
                <a:effectLst/>
                <a:ea typeface="Calibri" panose="020F0502020204030204" pitchFamily="34" charset="0"/>
                <a:cs typeface="Times New Roman" panose="02020603050405020304" pitchFamily="18" charset="0"/>
              </a:rPr>
              <a:t>Social Skills</a:t>
            </a:r>
            <a:r>
              <a:rPr lang="en-US" sz="3600" dirty="0">
                <a:effectLst/>
                <a:ea typeface="Calibri" panose="020F0502020204030204" pitchFamily="34" charset="0"/>
                <a:cs typeface="Times New Roman" panose="02020603050405020304" pitchFamily="18" charset="0"/>
              </a:rPr>
              <a:t>:</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B-SS 1: Effective communication skills</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B-SS 3: positive relationships with adults to support success</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B-SS 8: advocacy skills for self and others and ability to assert self, when necessary</a:t>
            </a:r>
          </a:p>
          <a:p>
            <a:pPr marL="914400" marR="0">
              <a:spcBef>
                <a:spcPts val="0"/>
              </a:spcBef>
              <a:spcAft>
                <a:spcPts val="0"/>
              </a:spcAft>
            </a:pPr>
            <a:r>
              <a:rPr lang="en-US" sz="3600" dirty="0">
                <a:effectLst/>
                <a:ea typeface="Calibri" panose="020F0502020204030204" pitchFamily="34" charset="0"/>
                <a:cs typeface="Times New Roman" panose="02020603050405020304" pitchFamily="18" charset="0"/>
              </a:rPr>
              <a:t>B-SS 10: cultural awareness, sensitivity and responsiveness</a:t>
            </a:r>
          </a:p>
          <a:p>
            <a:endParaRPr lang="en-US" dirty="0"/>
          </a:p>
        </p:txBody>
      </p:sp>
    </p:spTree>
    <p:extLst>
      <p:ext uri="{BB962C8B-B14F-4D97-AF65-F5344CB8AC3E}">
        <p14:creationId xmlns:p14="http://schemas.microsoft.com/office/powerpoint/2010/main" val="3296038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EA9CB-A405-1E4F-8B2F-8A459339A1BA}"/>
              </a:ext>
            </a:extLst>
          </p:cNvPr>
          <p:cNvSpPr>
            <a:spLocks noGrp="1"/>
          </p:cNvSpPr>
          <p:nvPr>
            <p:ph type="title"/>
          </p:nvPr>
        </p:nvSpPr>
        <p:spPr>
          <a:xfrm>
            <a:off x="2231136" y="606107"/>
            <a:ext cx="7729728" cy="1188720"/>
          </a:xfrm>
        </p:spPr>
        <p:txBody>
          <a:bodyPr/>
          <a:lstStyle/>
          <a:p>
            <a:r>
              <a:rPr lang="en-US" dirty="0"/>
              <a:t>Cultural sensitivity</a:t>
            </a:r>
          </a:p>
        </p:txBody>
      </p:sp>
      <p:sp>
        <p:nvSpPr>
          <p:cNvPr id="3" name="Content Placeholder 2">
            <a:extLst>
              <a:ext uri="{FF2B5EF4-FFF2-40B4-BE49-F238E27FC236}">
                <a16:creationId xmlns:a16="http://schemas.microsoft.com/office/drawing/2014/main" id="{6E69BD98-BDAC-9E4C-A10B-FFD50091E74F}"/>
              </a:ext>
            </a:extLst>
          </p:cNvPr>
          <p:cNvSpPr>
            <a:spLocks noGrp="1"/>
          </p:cNvSpPr>
          <p:nvPr>
            <p:ph idx="1"/>
          </p:nvPr>
        </p:nvSpPr>
        <p:spPr>
          <a:xfrm>
            <a:off x="2231136" y="2153412"/>
            <a:ext cx="7729728" cy="4480470"/>
          </a:xfrm>
        </p:spPr>
        <p:txBody>
          <a:bodyPr>
            <a:normAutofit/>
          </a:bodyPr>
          <a:lstStyle/>
          <a:p>
            <a:r>
              <a:rPr lang="en-US" sz="2000" dirty="0"/>
              <a:t>Native culture is incorporated into lessons (Ex. Strong family values in many cultures</a:t>
            </a:r>
          </a:p>
          <a:p>
            <a:r>
              <a:rPr lang="en-US" sz="2000" dirty="0"/>
              <a:t>Most students in the program speak </a:t>
            </a:r>
            <a:r>
              <a:rPr lang="en-US" sz="2000" dirty="0">
                <a:highlight>
                  <a:srgbClr val="FFFF00"/>
                </a:highlight>
              </a:rPr>
              <a:t>Spanish (90%) </a:t>
            </a:r>
            <a:r>
              <a:rPr lang="en-US" sz="2000" dirty="0"/>
              <a:t>the other 10% of students speaks one or more of the following: Russian, Turkish, Arabic, Swahili and/or Chinese. The lessons cater to all languages in their broadness of topic allowing for the student to express themselves by way of their own culture. </a:t>
            </a:r>
          </a:p>
          <a:p>
            <a:r>
              <a:rPr lang="en-US" sz="2000" dirty="0"/>
              <a:t>Lessons take place in classrooms made up completely of students in the multilingual program. These multilingual classrooms are seen as the “safe spaces” for these students. The intern counselor has also spent extended time in the multilingual classrooms to build rapport with the students while conducting the occasional social emotional lessons/activities. </a:t>
            </a:r>
          </a:p>
          <a:p>
            <a:pPr lvl="1"/>
            <a:endParaRPr lang="en-US" dirty="0"/>
          </a:p>
        </p:txBody>
      </p:sp>
    </p:spTree>
    <p:extLst>
      <p:ext uri="{BB962C8B-B14F-4D97-AF65-F5344CB8AC3E}">
        <p14:creationId xmlns:p14="http://schemas.microsoft.com/office/powerpoint/2010/main" val="493565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A4677-EB8E-754A-B208-394692AF10CD}"/>
              </a:ext>
            </a:extLst>
          </p:cNvPr>
          <p:cNvSpPr>
            <a:spLocks noGrp="1"/>
          </p:cNvSpPr>
          <p:nvPr>
            <p:ph type="title"/>
          </p:nvPr>
        </p:nvSpPr>
        <p:spPr/>
        <p:txBody>
          <a:bodyPr/>
          <a:lstStyle/>
          <a:p>
            <a:r>
              <a:rPr lang="en-US" dirty="0"/>
              <a:t>Evaluation</a:t>
            </a:r>
          </a:p>
        </p:txBody>
      </p:sp>
      <p:pic>
        <p:nvPicPr>
          <p:cNvPr id="4" name="Picture 3">
            <a:extLst>
              <a:ext uri="{FF2B5EF4-FFF2-40B4-BE49-F238E27FC236}">
                <a16:creationId xmlns:a16="http://schemas.microsoft.com/office/drawing/2014/main" id="{7BC17239-8F0A-1C43-97DD-20FAD4B7777B}"/>
              </a:ext>
            </a:extLst>
          </p:cNvPr>
          <p:cNvPicPr>
            <a:picLocks noChangeAspect="1"/>
          </p:cNvPicPr>
          <p:nvPr/>
        </p:nvPicPr>
        <p:blipFill>
          <a:blip r:embed="rId2"/>
          <a:stretch>
            <a:fillRect/>
          </a:stretch>
        </p:blipFill>
        <p:spPr>
          <a:xfrm>
            <a:off x="315478" y="1970532"/>
            <a:ext cx="11561043" cy="16808431"/>
          </a:xfrm>
          <a:prstGeom prst="rect">
            <a:avLst/>
          </a:prstGeom>
        </p:spPr>
      </p:pic>
    </p:spTree>
    <p:extLst>
      <p:ext uri="{BB962C8B-B14F-4D97-AF65-F5344CB8AC3E}">
        <p14:creationId xmlns:p14="http://schemas.microsoft.com/office/powerpoint/2010/main" val="3273938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8355-27D6-1C4A-8873-2373B60B16D3}"/>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271D9569-B57E-084C-BAED-09E43AF8ABCF}"/>
              </a:ext>
            </a:extLst>
          </p:cNvPr>
          <p:cNvSpPr>
            <a:spLocks noGrp="1"/>
          </p:cNvSpPr>
          <p:nvPr>
            <p:ph idx="1"/>
          </p:nvPr>
        </p:nvSpPr>
        <p:spPr/>
        <p:txBody>
          <a:bodyPr/>
          <a:lstStyle/>
          <a:p>
            <a:r>
              <a:rPr lang="en-US" dirty="0"/>
              <a:t>Post test evaluation used different answer choices than the pre-test so that the answers could be more specific. </a:t>
            </a:r>
          </a:p>
          <a:p>
            <a:r>
              <a:rPr lang="en-US" dirty="0"/>
              <a:t>Students who speak a language other than Spanish had to translate test questions using their computer since the counselor only understands English and Spanish. </a:t>
            </a:r>
          </a:p>
          <a:p>
            <a:r>
              <a:rPr lang="en-US" dirty="0"/>
              <a:t>Grades used to measure change in Evaluation are current grades, not report card grades due to presentation’s due date in May. </a:t>
            </a:r>
          </a:p>
        </p:txBody>
      </p:sp>
    </p:spTree>
    <p:extLst>
      <p:ext uri="{BB962C8B-B14F-4D97-AF65-F5344CB8AC3E}">
        <p14:creationId xmlns:p14="http://schemas.microsoft.com/office/powerpoint/2010/main" val="3729668203"/>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otalTime>2716</TotalTime>
  <Words>980</Words>
  <Application>Microsoft Macintosh PowerPoint</Application>
  <PresentationFormat>Widescreen</PresentationFormat>
  <Paragraphs>75</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Gill Sans MT</vt:lpstr>
      <vt:lpstr>Parcel</vt:lpstr>
      <vt:lpstr>Path to graduation</vt:lpstr>
      <vt:lpstr>The students</vt:lpstr>
      <vt:lpstr>DATA sources</vt:lpstr>
      <vt:lpstr>Needs assessment: ESL Students</vt:lpstr>
      <vt:lpstr>Needs assessment: administration</vt:lpstr>
      <vt:lpstr>Needs assessment: teachers</vt:lpstr>
      <vt:lpstr>4 classroom Lessons</vt:lpstr>
      <vt:lpstr>Classroom artifacts</vt:lpstr>
      <vt:lpstr>AIA alignment</vt:lpstr>
      <vt:lpstr>ASCA Mindsets and behaviors</vt:lpstr>
      <vt:lpstr>Cultural sensitivity</vt:lpstr>
      <vt:lpstr>Evaluation</vt:lpstr>
      <vt:lpstr>limitations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 to graduation</dc:title>
  <dc:creator>Medford, Jarrett Inge</dc:creator>
  <cp:lastModifiedBy>Medford, Jarrett Inge</cp:lastModifiedBy>
  <cp:revision>5</cp:revision>
  <dcterms:created xsi:type="dcterms:W3CDTF">2024-04-29T14:38:00Z</dcterms:created>
  <dcterms:modified xsi:type="dcterms:W3CDTF">2024-05-02T13:42:24Z</dcterms:modified>
</cp:coreProperties>
</file>