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1" r:id="rId1"/>
  </p:sldMasterIdLst>
  <p:notesMasterIdLst>
    <p:notesMasterId r:id="rId17"/>
  </p:notesMasterIdLst>
  <p:sldIdLst>
    <p:sldId id="256" r:id="rId2"/>
    <p:sldId id="258" r:id="rId3"/>
    <p:sldId id="259" r:id="rId4"/>
    <p:sldId id="260" r:id="rId5"/>
    <p:sldId id="261" r:id="rId6"/>
    <p:sldId id="262" r:id="rId7"/>
    <p:sldId id="263" r:id="rId8"/>
    <p:sldId id="271" r:id="rId9"/>
    <p:sldId id="264" r:id="rId10"/>
    <p:sldId id="265" r:id="rId11"/>
    <p:sldId id="267" r:id="rId12"/>
    <p:sldId id="268" r:id="rId13"/>
    <p:sldId id="266"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4"/>
  </p:normalViewPr>
  <p:slideViewPr>
    <p:cSldViewPr snapToGrid="0" snapToObjects="1">
      <p:cViewPr varScale="1">
        <p:scale>
          <a:sx n="120" d="100"/>
          <a:sy n="120" d="100"/>
        </p:scale>
        <p:origin x="2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3A4A7F-C10E-4988-8920-2523E3A78C8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E6A7183-42EE-4818-9150-BAE25159302C}">
      <dgm:prSet/>
      <dgm:spPr/>
      <dgm:t>
        <a:bodyPr/>
        <a:lstStyle/>
        <a:p>
          <a:r>
            <a:rPr lang="en-US"/>
            <a:t>EVERYONE IS AN ADVOCATE!</a:t>
          </a:r>
        </a:p>
      </dgm:t>
    </dgm:pt>
    <dgm:pt modelId="{259A49F5-E155-43B7-A79B-422DFFF6B2CD}" type="parTrans" cxnId="{901E7875-8848-43D4-A411-AEE01A3B64FB}">
      <dgm:prSet/>
      <dgm:spPr/>
      <dgm:t>
        <a:bodyPr/>
        <a:lstStyle/>
        <a:p>
          <a:endParaRPr lang="en-US"/>
        </a:p>
      </dgm:t>
    </dgm:pt>
    <dgm:pt modelId="{A3EB95BB-2DE9-4801-9659-7BBEF753F9BA}" type="sibTrans" cxnId="{901E7875-8848-43D4-A411-AEE01A3B64FB}">
      <dgm:prSet/>
      <dgm:spPr/>
      <dgm:t>
        <a:bodyPr/>
        <a:lstStyle/>
        <a:p>
          <a:endParaRPr lang="en-US"/>
        </a:p>
      </dgm:t>
    </dgm:pt>
    <dgm:pt modelId="{A8A28F92-B5FA-4721-B78E-7B2B09B27014}">
      <dgm:prSet/>
      <dgm:spPr/>
      <dgm:t>
        <a:bodyPr/>
        <a:lstStyle/>
        <a:p>
          <a:r>
            <a:rPr lang="en-US" b="0"/>
            <a:t>School counselors, teachers, administration, community stakeholders, parents, gaurdians, and our students.</a:t>
          </a:r>
          <a:endParaRPr lang="en-US"/>
        </a:p>
      </dgm:t>
    </dgm:pt>
    <dgm:pt modelId="{F7C99E72-17AC-4F9E-82A9-2A5F080ABC96}" type="parTrans" cxnId="{E383E37C-DA4B-4C6F-B1AC-46A60EF282FF}">
      <dgm:prSet/>
      <dgm:spPr/>
      <dgm:t>
        <a:bodyPr/>
        <a:lstStyle/>
        <a:p>
          <a:endParaRPr lang="en-US"/>
        </a:p>
      </dgm:t>
    </dgm:pt>
    <dgm:pt modelId="{41D747B8-1D24-4397-B1C9-D98493787F54}" type="sibTrans" cxnId="{E383E37C-DA4B-4C6F-B1AC-46A60EF282FF}">
      <dgm:prSet/>
      <dgm:spPr/>
      <dgm:t>
        <a:bodyPr/>
        <a:lstStyle/>
        <a:p>
          <a:endParaRPr lang="en-US"/>
        </a:p>
      </dgm:t>
    </dgm:pt>
    <dgm:pt modelId="{137BABBE-B15B-4215-84DD-3BD5A1A12FAE}">
      <dgm:prSet/>
      <dgm:spPr/>
      <dgm:t>
        <a:bodyPr/>
        <a:lstStyle/>
        <a:p>
          <a:r>
            <a:rPr lang="en-US"/>
            <a:t>We all work together to advocate for our students. It is crucial that our students are supported through their school experience.</a:t>
          </a:r>
        </a:p>
      </dgm:t>
    </dgm:pt>
    <dgm:pt modelId="{B79B8228-429F-42F6-9B8C-8DCFC6966921}" type="parTrans" cxnId="{E55B677A-0EE7-4AD5-BB7A-1BC3E86A344A}">
      <dgm:prSet/>
      <dgm:spPr/>
      <dgm:t>
        <a:bodyPr/>
        <a:lstStyle/>
        <a:p>
          <a:endParaRPr lang="en-US"/>
        </a:p>
      </dgm:t>
    </dgm:pt>
    <dgm:pt modelId="{99C56818-C59F-44BC-9546-EDBA21D59F7A}" type="sibTrans" cxnId="{E55B677A-0EE7-4AD5-BB7A-1BC3E86A344A}">
      <dgm:prSet/>
      <dgm:spPr/>
      <dgm:t>
        <a:bodyPr/>
        <a:lstStyle/>
        <a:p>
          <a:endParaRPr lang="en-US"/>
        </a:p>
      </dgm:t>
    </dgm:pt>
    <dgm:pt modelId="{62CA58C5-1846-4DA1-BDB7-D4547DD8A6B8}" type="pres">
      <dgm:prSet presAssocID="{853A4A7F-C10E-4988-8920-2523E3A78C80}" presName="root" presStyleCnt="0">
        <dgm:presLayoutVars>
          <dgm:dir/>
          <dgm:resizeHandles val="exact"/>
        </dgm:presLayoutVars>
      </dgm:prSet>
      <dgm:spPr/>
    </dgm:pt>
    <dgm:pt modelId="{51D0D82A-A2F0-4344-A53C-0EFFBDE57100}" type="pres">
      <dgm:prSet presAssocID="{0E6A7183-42EE-4818-9150-BAE25159302C}" presName="compNode" presStyleCnt="0"/>
      <dgm:spPr/>
    </dgm:pt>
    <dgm:pt modelId="{EA0A4666-A5DB-4653-AC13-BDDCE621F41E}" type="pres">
      <dgm:prSet presAssocID="{0E6A7183-42EE-4818-9150-BAE25159302C}" presName="bgRect" presStyleLbl="bgShp" presStyleIdx="0" presStyleCnt="2"/>
      <dgm:spPr/>
    </dgm:pt>
    <dgm:pt modelId="{A12453B9-8949-4553-9227-6C672222D28D}" type="pres">
      <dgm:prSet presAssocID="{0E6A7183-42EE-4818-9150-BAE25159302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ers"/>
        </a:ext>
      </dgm:extLst>
    </dgm:pt>
    <dgm:pt modelId="{48F47530-432A-4735-B760-30BAA5FFD1A4}" type="pres">
      <dgm:prSet presAssocID="{0E6A7183-42EE-4818-9150-BAE25159302C}" presName="spaceRect" presStyleCnt="0"/>
      <dgm:spPr/>
    </dgm:pt>
    <dgm:pt modelId="{B2187B19-0FCA-4E04-B01E-B582A4BFB42F}" type="pres">
      <dgm:prSet presAssocID="{0E6A7183-42EE-4818-9150-BAE25159302C}" presName="parTx" presStyleLbl="revTx" presStyleIdx="0" presStyleCnt="3">
        <dgm:presLayoutVars>
          <dgm:chMax val="0"/>
          <dgm:chPref val="0"/>
        </dgm:presLayoutVars>
      </dgm:prSet>
      <dgm:spPr/>
    </dgm:pt>
    <dgm:pt modelId="{FC08C1EC-2941-4CF9-BB1A-463FE09EDBC8}" type="pres">
      <dgm:prSet presAssocID="{0E6A7183-42EE-4818-9150-BAE25159302C}" presName="desTx" presStyleLbl="revTx" presStyleIdx="1" presStyleCnt="3">
        <dgm:presLayoutVars/>
      </dgm:prSet>
      <dgm:spPr/>
    </dgm:pt>
    <dgm:pt modelId="{59C4B9E5-B149-4B7F-BCA9-1B95852F5F6B}" type="pres">
      <dgm:prSet presAssocID="{A3EB95BB-2DE9-4801-9659-7BBEF753F9BA}" presName="sibTrans" presStyleCnt="0"/>
      <dgm:spPr/>
    </dgm:pt>
    <dgm:pt modelId="{68321759-0965-4AFE-91B0-B63CECC052E2}" type="pres">
      <dgm:prSet presAssocID="{137BABBE-B15B-4215-84DD-3BD5A1A12FAE}" presName="compNode" presStyleCnt="0"/>
      <dgm:spPr/>
    </dgm:pt>
    <dgm:pt modelId="{C474508F-5400-410B-9DE3-A09152593F36}" type="pres">
      <dgm:prSet presAssocID="{137BABBE-B15B-4215-84DD-3BD5A1A12FAE}" presName="bgRect" presStyleLbl="bgShp" presStyleIdx="1" presStyleCnt="2"/>
      <dgm:spPr/>
    </dgm:pt>
    <dgm:pt modelId="{E5A289E8-DDDB-478D-A620-235FE8E7CAF5}" type="pres">
      <dgm:prSet presAssocID="{137BABBE-B15B-4215-84DD-3BD5A1A12FA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05F4B032-DC34-40E8-A0C5-751CC9819F2B}" type="pres">
      <dgm:prSet presAssocID="{137BABBE-B15B-4215-84DD-3BD5A1A12FAE}" presName="spaceRect" presStyleCnt="0"/>
      <dgm:spPr/>
    </dgm:pt>
    <dgm:pt modelId="{985D78FB-E433-4BE8-9B7F-D768A390907D}" type="pres">
      <dgm:prSet presAssocID="{137BABBE-B15B-4215-84DD-3BD5A1A12FAE}" presName="parTx" presStyleLbl="revTx" presStyleIdx="2" presStyleCnt="3">
        <dgm:presLayoutVars>
          <dgm:chMax val="0"/>
          <dgm:chPref val="0"/>
        </dgm:presLayoutVars>
      </dgm:prSet>
      <dgm:spPr/>
    </dgm:pt>
  </dgm:ptLst>
  <dgm:cxnLst>
    <dgm:cxn modelId="{C4A1A337-961A-404B-A69A-262D64F3EF11}" type="presOf" srcId="{A8A28F92-B5FA-4721-B78E-7B2B09B27014}" destId="{FC08C1EC-2941-4CF9-BB1A-463FE09EDBC8}" srcOrd="0" destOrd="0" presId="urn:microsoft.com/office/officeart/2018/2/layout/IconVerticalSolidList"/>
    <dgm:cxn modelId="{12080A4D-9F66-403D-80BA-4A9CF972B4C1}" type="presOf" srcId="{853A4A7F-C10E-4988-8920-2523E3A78C80}" destId="{62CA58C5-1846-4DA1-BDB7-D4547DD8A6B8}" srcOrd="0" destOrd="0" presId="urn:microsoft.com/office/officeart/2018/2/layout/IconVerticalSolidList"/>
    <dgm:cxn modelId="{901E7875-8848-43D4-A411-AEE01A3B64FB}" srcId="{853A4A7F-C10E-4988-8920-2523E3A78C80}" destId="{0E6A7183-42EE-4818-9150-BAE25159302C}" srcOrd="0" destOrd="0" parTransId="{259A49F5-E155-43B7-A79B-422DFFF6B2CD}" sibTransId="{A3EB95BB-2DE9-4801-9659-7BBEF753F9BA}"/>
    <dgm:cxn modelId="{E55B677A-0EE7-4AD5-BB7A-1BC3E86A344A}" srcId="{853A4A7F-C10E-4988-8920-2523E3A78C80}" destId="{137BABBE-B15B-4215-84DD-3BD5A1A12FAE}" srcOrd="1" destOrd="0" parTransId="{B79B8228-429F-42F6-9B8C-8DCFC6966921}" sibTransId="{99C56818-C59F-44BC-9546-EDBA21D59F7A}"/>
    <dgm:cxn modelId="{E383E37C-DA4B-4C6F-B1AC-46A60EF282FF}" srcId="{0E6A7183-42EE-4818-9150-BAE25159302C}" destId="{A8A28F92-B5FA-4721-B78E-7B2B09B27014}" srcOrd="0" destOrd="0" parTransId="{F7C99E72-17AC-4F9E-82A9-2A5F080ABC96}" sibTransId="{41D747B8-1D24-4397-B1C9-D98493787F54}"/>
    <dgm:cxn modelId="{CA085196-EE92-40F6-8128-EC2DCA6EF0B2}" type="presOf" srcId="{0E6A7183-42EE-4818-9150-BAE25159302C}" destId="{B2187B19-0FCA-4E04-B01E-B582A4BFB42F}" srcOrd="0" destOrd="0" presId="urn:microsoft.com/office/officeart/2018/2/layout/IconVerticalSolidList"/>
    <dgm:cxn modelId="{4C236AAF-55DE-413A-A43F-03D910394ABF}" type="presOf" srcId="{137BABBE-B15B-4215-84DD-3BD5A1A12FAE}" destId="{985D78FB-E433-4BE8-9B7F-D768A390907D}" srcOrd="0" destOrd="0" presId="urn:microsoft.com/office/officeart/2018/2/layout/IconVerticalSolidList"/>
    <dgm:cxn modelId="{BCDBACC2-12A4-4FB2-BA0D-B2F8184CEF70}" type="presParOf" srcId="{62CA58C5-1846-4DA1-BDB7-D4547DD8A6B8}" destId="{51D0D82A-A2F0-4344-A53C-0EFFBDE57100}" srcOrd="0" destOrd="0" presId="urn:microsoft.com/office/officeart/2018/2/layout/IconVerticalSolidList"/>
    <dgm:cxn modelId="{10A1D777-41F4-46CD-AEC9-1671100BF609}" type="presParOf" srcId="{51D0D82A-A2F0-4344-A53C-0EFFBDE57100}" destId="{EA0A4666-A5DB-4653-AC13-BDDCE621F41E}" srcOrd="0" destOrd="0" presId="urn:microsoft.com/office/officeart/2018/2/layout/IconVerticalSolidList"/>
    <dgm:cxn modelId="{A828B3E5-9509-48A1-B1E6-206F3FF98D34}" type="presParOf" srcId="{51D0D82A-A2F0-4344-A53C-0EFFBDE57100}" destId="{A12453B9-8949-4553-9227-6C672222D28D}" srcOrd="1" destOrd="0" presId="urn:microsoft.com/office/officeart/2018/2/layout/IconVerticalSolidList"/>
    <dgm:cxn modelId="{F166A298-F043-48B1-8383-E101E5093DA8}" type="presParOf" srcId="{51D0D82A-A2F0-4344-A53C-0EFFBDE57100}" destId="{48F47530-432A-4735-B760-30BAA5FFD1A4}" srcOrd="2" destOrd="0" presId="urn:microsoft.com/office/officeart/2018/2/layout/IconVerticalSolidList"/>
    <dgm:cxn modelId="{179DB145-0CA9-4C17-B815-03F918EF664B}" type="presParOf" srcId="{51D0D82A-A2F0-4344-A53C-0EFFBDE57100}" destId="{B2187B19-0FCA-4E04-B01E-B582A4BFB42F}" srcOrd="3" destOrd="0" presId="urn:microsoft.com/office/officeart/2018/2/layout/IconVerticalSolidList"/>
    <dgm:cxn modelId="{D8CE032A-AB35-447A-8C38-DD07B1B162FC}" type="presParOf" srcId="{51D0D82A-A2F0-4344-A53C-0EFFBDE57100}" destId="{FC08C1EC-2941-4CF9-BB1A-463FE09EDBC8}" srcOrd="4" destOrd="0" presId="urn:microsoft.com/office/officeart/2018/2/layout/IconVerticalSolidList"/>
    <dgm:cxn modelId="{517F044D-63D7-4030-9816-A1EE4D797940}" type="presParOf" srcId="{62CA58C5-1846-4DA1-BDB7-D4547DD8A6B8}" destId="{59C4B9E5-B149-4B7F-BCA9-1B95852F5F6B}" srcOrd="1" destOrd="0" presId="urn:microsoft.com/office/officeart/2018/2/layout/IconVerticalSolidList"/>
    <dgm:cxn modelId="{4A685653-86A9-446F-8BB3-1A5C3B2E3C8F}" type="presParOf" srcId="{62CA58C5-1846-4DA1-BDB7-D4547DD8A6B8}" destId="{68321759-0965-4AFE-91B0-B63CECC052E2}" srcOrd="2" destOrd="0" presId="urn:microsoft.com/office/officeart/2018/2/layout/IconVerticalSolidList"/>
    <dgm:cxn modelId="{7E34307E-D4E5-4DFC-A424-7B729F576918}" type="presParOf" srcId="{68321759-0965-4AFE-91B0-B63CECC052E2}" destId="{C474508F-5400-410B-9DE3-A09152593F36}" srcOrd="0" destOrd="0" presId="urn:microsoft.com/office/officeart/2018/2/layout/IconVerticalSolidList"/>
    <dgm:cxn modelId="{EF4F04A1-3D04-4793-AB0C-9D4B738D4C90}" type="presParOf" srcId="{68321759-0965-4AFE-91B0-B63CECC052E2}" destId="{E5A289E8-DDDB-478D-A620-235FE8E7CAF5}" srcOrd="1" destOrd="0" presId="urn:microsoft.com/office/officeart/2018/2/layout/IconVerticalSolidList"/>
    <dgm:cxn modelId="{4D2093F5-497B-4580-A898-7684B621551B}" type="presParOf" srcId="{68321759-0965-4AFE-91B0-B63CECC052E2}" destId="{05F4B032-DC34-40E8-A0C5-751CC9819F2B}" srcOrd="2" destOrd="0" presId="urn:microsoft.com/office/officeart/2018/2/layout/IconVerticalSolidList"/>
    <dgm:cxn modelId="{56DF335E-5D00-436E-A012-7D8C8282CF04}" type="presParOf" srcId="{68321759-0965-4AFE-91B0-B63CECC052E2}" destId="{985D78FB-E433-4BE8-9B7F-D768A390907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547E43-A35E-478E-BC0F-57B1B00363DC}"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C329B59B-FDA3-48D6-8E23-7950B2D70CA5}">
      <dgm:prSet/>
      <dgm:spPr/>
      <dgm:t>
        <a:bodyPr/>
        <a:lstStyle/>
        <a:p>
          <a:r>
            <a:rPr lang="en-US" dirty="0"/>
            <a:t>Access: Creating equal opportunities for students.</a:t>
          </a:r>
        </a:p>
      </dgm:t>
    </dgm:pt>
    <dgm:pt modelId="{42A450C0-46B7-4249-BF98-8D43FCB0AA34}" type="parTrans" cxnId="{C21CB4A5-EDD6-4391-9C2D-A366A961E2D4}">
      <dgm:prSet/>
      <dgm:spPr/>
      <dgm:t>
        <a:bodyPr/>
        <a:lstStyle/>
        <a:p>
          <a:endParaRPr lang="en-US"/>
        </a:p>
      </dgm:t>
    </dgm:pt>
    <dgm:pt modelId="{2ACEB81F-1BA4-412C-A00D-80285ED3B547}" type="sibTrans" cxnId="{C21CB4A5-EDD6-4391-9C2D-A366A961E2D4}">
      <dgm:prSet/>
      <dgm:spPr/>
      <dgm:t>
        <a:bodyPr/>
        <a:lstStyle/>
        <a:p>
          <a:endParaRPr lang="en-US"/>
        </a:p>
      </dgm:t>
    </dgm:pt>
    <dgm:pt modelId="{E42EE7DC-55EA-413A-950D-7C5C863ABF3F}">
      <dgm:prSet/>
      <dgm:spPr/>
      <dgm:t>
        <a:bodyPr/>
        <a:lstStyle/>
        <a:p>
          <a:r>
            <a:rPr lang="en-US" dirty="0"/>
            <a:t>Attainment: Use of data to determine gaps for growth.</a:t>
          </a:r>
        </a:p>
      </dgm:t>
    </dgm:pt>
    <dgm:pt modelId="{BAE9AD6E-DE14-4EC9-A5F0-120DF3735752}" type="parTrans" cxnId="{C884B1F9-FE86-4BD5-96D8-57E956FC2B81}">
      <dgm:prSet/>
      <dgm:spPr/>
      <dgm:t>
        <a:bodyPr/>
        <a:lstStyle/>
        <a:p>
          <a:endParaRPr lang="en-US"/>
        </a:p>
      </dgm:t>
    </dgm:pt>
    <dgm:pt modelId="{0C292D0A-29A0-4D57-996A-DC48CB51822A}" type="sibTrans" cxnId="{C884B1F9-FE86-4BD5-96D8-57E956FC2B81}">
      <dgm:prSet/>
      <dgm:spPr/>
      <dgm:t>
        <a:bodyPr/>
        <a:lstStyle/>
        <a:p>
          <a:endParaRPr lang="en-US"/>
        </a:p>
      </dgm:t>
    </dgm:pt>
    <dgm:pt modelId="{B6F2ECFE-FF01-4921-B716-65260B07C52A}">
      <dgm:prSet/>
      <dgm:spPr/>
      <dgm:t>
        <a:bodyPr/>
        <a:lstStyle/>
        <a:p>
          <a:r>
            <a:rPr lang="en-US" dirty="0"/>
            <a:t>Achievement: Results of grades and test scores.</a:t>
          </a:r>
        </a:p>
      </dgm:t>
    </dgm:pt>
    <dgm:pt modelId="{B2C0216C-6884-416B-93F6-C02E50FE893A}" type="parTrans" cxnId="{F4539AB4-A5C0-4C91-BFDE-2F708AF750BE}">
      <dgm:prSet/>
      <dgm:spPr/>
      <dgm:t>
        <a:bodyPr/>
        <a:lstStyle/>
        <a:p>
          <a:endParaRPr lang="en-US"/>
        </a:p>
      </dgm:t>
    </dgm:pt>
    <dgm:pt modelId="{E80940BD-5AD1-4BBD-BCB1-F48A6D8678F3}" type="sibTrans" cxnId="{F4539AB4-A5C0-4C91-BFDE-2F708AF750BE}">
      <dgm:prSet/>
      <dgm:spPr/>
      <dgm:t>
        <a:bodyPr/>
        <a:lstStyle/>
        <a:p>
          <a:endParaRPr lang="en-US"/>
        </a:p>
      </dgm:t>
    </dgm:pt>
    <dgm:pt modelId="{8EE1ECE2-3C88-914F-93A9-C789E3F00FD4}" type="pres">
      <dgm:prSet presAssocID="{F8547E43-A35E-478E-BC0F-57B1B00363DC}" presName="hierChild1" presStyleCnt="0">
        <dgm:presLayoutVars>
          <dgm:chPref val="1"/>
          <dgm:dir/>
          <dgm:animOne val="branch"/>
          <dgm:animLvl val="lvl"/>
          <dgm:resizeHandles/>
        </dgm:presLayoutVars>
      </dgm:prSet>
      <dgm:spPr/>
    </dgm:pt>
    <dgm:pt modelId="{E2BC2D25-336F-2041-A7DE-FEAF2AC665D4}" type="pres">
      <dgm:prSet presAssocID="{C329B59B-FDA3-48D6-8E23-7950B2D70CA5}" presName="hierRoot1" presStyleCnt="0"/>
      <dgm:spPr/>
    </dgm:pt>
    <dgm:pt modelId="{401D3046-2A74-7442-A6E2-0CDE6E4B4A92}" type="pres">
      <dgm:prSet presAssocID="{C329B59B-FDA3-48D6-8E23-7950B2D70CA5}" presName="composite" presStyleCnt="0"/>
      <dgm:spPr/>
    </dgm:pt>
    <dgm:pt modelId="{2C4201EF-10FA-B846-944D-F005D3A27637}" type="pres">
      <dgm:prSet presAssocID="{C329B59B-FDA3-48D6-8E23-7950B2D70CA5}" presName="background" presStyleLbl="node0" presStyleIdx="0" presStyleCnt="3"/>
      <dgm:spPr/>
    </dgm:pt>
    <dgm:pt modelId="{4EBF5254-4D78-4A42-9244-1052657EF017}" type="pres">
      <dgm:prSet presAssocID="{C329B59B-FDA3-48D6-8E23-7950B2D70CA5}" presName="text" presStyleLbl="fgAcc0" presStyleIdx="0" presStyleCnt="3">
        <dgm:presLayoutVars>
          <dgm:chPref val="3"/>
        </dgm:presLayoutVars>
      </dgm:prSet>
      <dgm:spPr/>
    </dgm:pt>
    <dgm:pt modelId="{5A7D480C-FC46-8441-9359-F832FF4D05ED}" type="pres">
      <dgm:prSet presAssocID="{C329B59B-FDA3-48D6-8E23-7950B2D70CA5}" presName="hierChild2" presStyleCnt="0"/>
      <dgm:spPr/>
    </dgm:pt>
    <dgm:pt modelId="{4803AFD4-4E99-8E4E-97B0-42076B73DBBF}" type="pres">
      <dgm:prSet presAssocID="{E42EE7DC-55EA-413A-950D-7C5C863ABF3F}" presName="hierRoot1" presStyleCnt="0"/>
      <dgm:spPr/>
    </dgm:pt>
    <dgm:pt modelId="{A852E679-6F5A-5A46-BE74-84A3185DEFE3}" type="pres">
      <dgm:prSet presAssocID="{E42EE7DC-55EA-413A-950D-7C5C863ABF3F}" presName="composite" presStyleCnt="0"/>
      <dgm:spPr/>
    </dgm:pt>
    <dgm:pt modelId="{D610C271-2CFA-2041-A801-1D649ECDBBAF}" type="pres">
      <dgm:prSet presAssocID="{E42EE7DC-55EA-413A-950D-7C5C863ABF3F}" presName="background" presStyleLbl="node0" presStyleIdx="1" presStyleCnt="3"/>
      <dgm:spPr/>
    </dgm:pt>
    <dgm:pt modelId="{E5C46D76-E011-9644-8F92-D5E9BDC84FF3}" type="pres">
      <dgm:prSet presAssocID="{E42EE7DC-55EA-413A-950D-7C5C863ABF3F}" presName="text" presStyleLbl="fgAcc0" presStyleIdx="1" presStyleCnt="3">
        <dgm:presLayoutVars>
          <dgm:chPref val="3"/>
        </dgm:presLayoutVars>
      </dgm:prSet>
      <dgm:spPr/>
    </dgm:pt>
    <dgm:pt modelId="{19A2D174-F64A-944D-8584-03BC16F53BAA}" type="pres">
      <dgm:prSet presAssocID="{E42EE7DC-55EA-413A-950D-7C5C863ABF3F}" presName="hierChild2" presStyleCnt="0"/>
      <dgm:spPr/>
    </dgm:pt>
    <dgm:pt modelId="{7EF0FD63-1668-3C44-9409-DFA41BF62995}" type="pres">
      <dgm:prSet presAssocID="{B6F2ECFE-FF01-4921-B716-65260B07C52A}" presName="hierRoot1" presStyleCnt="0"/>
      <dgm:spPr/>
    </dgm:pt>
    <dgm:pt modelId="{5CC766B2-BE8C-DE41-A116-A8E67756E97D}" type="pres">
      <dgm:prSet presAssocID="{B6F2ECFE-FF01-4921-B716-65260B07C52A}" presName="composite" presStyleCnt="0"/>
      <dgm:spPr/>
    </dgm:pt>
    <dgm:pt modelId="{ABC13085-DFA2-7F4D-BA6C-7FD4F933E8D7}" type="pres">
      <dgm:prSet presAssocID="{B6F2ECFE-FF01-4921-B716-65260B07C52A}" presName="background" presStyleLbl="node0" presStyleIdx="2" presStyleCnt="3"/>
      <dgm:spPr/>
    </dgm:pt>
    <dgm:pt modelId="{32D779CB-7D55-5C47-8743-BDB4450E6638}" type="pres">
      <dgm:prSet presAssocID="{B6F2ECFE-FF01-4921-B716-65260B07C52A}" presName="text" presStyleLbl="fgAcc0" presStyleIdx="2" presStyleCnt="3">
        <dgm:presLayoutVars>
          <dgm:chPref val="3"/>
        </dgm:presLayoutVars>
      </dgm:prSet>
      <dgm:spPr/>
    </dgm:pt>
    <dgm:pt modelId="{FCD7D0C6-558E-5C45-B8CE-8E35B2D6CFA1}" type="pres">
      <dgm:prSet presAssocID="{B6F2ECFE-FF01-4921-B716-65260B07C52A}" presName="hierChild2" presStyleCnt="0"/>
      <dgm:spPr/>
    </dgm:pt>
  </dgm:ptLst>
  <dgm:cxnLst>
    <dgm:cxn modelId="{D0955724-04C4-894E-BE89-C708E169D4CD}" type="presOf" srcId="{C329B59B-FDA3-48D6-8E23-7950B2D70CA5}" destId="{4EBF5254-4D78-4A42-9244-1052657EF017}" srcOrd="0" destOrd="0" presId="urn:microsoft.com/office/officeart/2005/8/layout/hierarchy1"/>
    <dgm:cxn modelId="{C803983C-A57B-4D45-828B-E80AFE360272}" type="presOf" srcId="{E42EE7DC-55EA-413A-950D-7C5C863ABF3F}" destId="{E5C46D76-E011-9644-8F92-D5E9BDC84FF3}" srcOrd="0" destOrd="0" presId="urn:microsoft.com/office/officeart/2005/8/layout/hierarchy1"/>
    <dgm:cxn modelId="{46613B97-43F6-9A4F-9B7E-50BBF9F54DEB}" type="presOf" srcId="{B6F2ECFE-FF01-4921-B716-65260B07C52A}" destId="{32D779CB-7D55-5C47-8743-BDB4450E6638}" srcOrd="0" destOrd="0" presId="urn:microsoft.com/office/officeart/2005/8/layout/hierarchy1"/>
    <dgm:cxn modelId="{C21CB4A5-EDD6-4391-9C2D-A366A961E2D4}" srcId="{F8547E43-A35E-478E-BC0F-57B1B00363DC}" destId="{C329B59B-FDA3-48D6-8E23-7950B2D70CA5}" srcOrd="0" destOrd="0" parTransId="{42A450C0-46B7-4249-BF98-8D43FCB0AA34}" sibTransId="{2ACEB81F-1BA4-412C-A00D-80285ED3B547}"/>
    <dgm:cxn modelId="{F4539AB4-A5C0-4C91-BFDE-2F708AF750BE}" srcId="{F8547E43-A35E-478E-BC0F-57B1B00363DC}" destId="{B6F2ECFE-FF01-4921-B716-65260B07C52A}" srcOrd="2" destOrd="0" parTransId="{B2C0216C-6884-416B-93F6-C02E50FE893A}" sibTransId="{E80940BD-5AD1-4BBD-BCB1-F48A6D8678F3}"/>
    <dgm:cxn modelId="{6971ACD7-8349-294C-BFFE-A6FC3CCEEF33}" type="presOf" srcId="{F8547E43-A35E-478E-BC0F-57B1B00363DC}" destId="{8EE1ECE2-3C88-914F-93A9-C789E3F00FD4}" srcOrd="0" destOrd="0" presId="urn:microsoft.com/office/officeart/2005/8/layout/hierarchy1"/>
    <dgm:cxn modelId="{C884B1F9-FE86-4BD5-96D8-57E956FC2B81}" srcId="{F8547E43-A35E-478E-BC0F-57B1B00363DC}" destId="{E42EE7DC-55EA-413A-950D-7C5C863ABF3F}" srcOrd="1" destOrd="0" parTransId="{BAE9AD6E-DE14-4EC9-A5F0-120DF3735752}" sibTransId="{0C292D0A-29A0-4D57-996A-DC48CB51822A}"/>
    <dgm:cxn modelId="{305C9FF8-D25E-604A-B193-F61FE7F333D5}" type="presParOf" srcId="{8EE1ECE2-3C88-914F-93A9-C789E3F00FD4}" destId="{E2BC2D25-336F-2041-A7DE-FEAF2AC665D4}" srcOrd="0" destOrd="0" presId="urn:microsoft.com/office/officeart/2005/8/layout/hierarchy1"/>
    <dgm:cxn modelId="{F39BE4DD-ED1E-144E-B688-F2DA84667EB9}" type="presParOf" srcId="{E2BC2D25-336F-2041-A7DE-FEAF2AC665D4}" destId="{401D3046-2A74-7442-A6E2-0CDE6E4B4A92}" srcOrd="0" destOrd="0" presId="urn:microsoft.com/office/officeart/2005/8/layout/hierarchy1"/>
    <dgm:cxn modelId="{92981146-FB49-FE45-8642-45C33A7696A3}" type="presParOf" srcId="{401D3046-2A74-7442-A6E2-0CDE6E4B4A92}" destId="{2C4201EF-10FA-B846-944D-F005D3A27637}" srcOrd="0" destOrd="0" presId="urn:microsoft.com/office/officeart/2005/8/layout/hierarchy1"/>
    <dgm:cxn modelId="{9EE400BD-AE71-2C4F-910F-742657C23EA8}" type="presParOf" srcId="{401D3046-2A74-7442-A6E2-0CDE6E4B4A92}" destId="{4EBF5254-4D78-4A42-9244-1052657EF017}" srcOrd="1" destOrd="0" presId="urn:microsoft.com/office/officeart/2005/8/layout/hierarchy1"/>
    <dgm:cxn modelId="{82AB514D-3E27-644F-B768-2AF5AE249EA0}" type="presParOf" srcId="{E2BC2D25-336F-2041-A7DE-FEAF2AC665D4}" destId="{5A7D480C-FC46-8441-9359-F832FF4D05ED}" srcOrd="1" destOrd="0" presId="urn:microsoft.com/office/officeart/2005/8/layout/hierarchy1"/>
    <dgm:cxn modelId="{B8D03BE8-10A8-314F-85E2-60E429019A0E}" type="presParOf" srcId="{8EE1ECE2-3C88-914F-93A9-C789E3F00FD4}" destId="{4803AFD4-4E99-8E4E-97B0-42076B73DBBF}" srcOrd="1" destOrd="0" presId="urn:microsoft.com/office/officeart/2005/8/layout/hierarchy1"/>
    <dgm:cxn modelId="{616F97B0-6434-A347-A2BE-3A2C4B0BE3F0}" type="presParOf" srcId="{4803AFD4-4E99-8E4E-97B0-42076B73DBBF}" destId="{A852E679-6F5A-5A46-BE74-84A3185DEFE3}" srcOrd="0" destOrd="0" presId="urn:microsoft.com/office/officeart/2005/8/layout/hierarchy1"/>
    <dgm:cxn modelId="{C97799F5-920C-1941-B528-0949FFD66BB5}" type="presParOf" srcId="{A852E679-6F5A-5A46-BE74-84A3185DEFE3}" destId="{D610C271-2CFA-2041-A801-1D649ECDBBAF}" srcOrd="0" destOrd="0" presId="urn:microsoft.com/office/officeart/2005/8/layout/hierarchy1"/>
    <dgm:cxn modelId="{BA17A18E-9004-D149-B31D-779A9ACAE7AC}" type="presParOf" srcId="{A852E679-6F5A-5A46-BE74-84A3185DEFE3}" destId="{E5C46D76-E011-9644-8F92-D5E9BDC84FF3}" srcOrd="1" destOrd="0" presId="urn:microsoft.com/office/officeart/2005/8/layout/hierarchy1"/>
    <dgm:cxn modelId="{5C58CC94-976D-1646-894E-9124FE953F5F}" type="presParOf" srcId="{4803AFD4-4E99-8E4E-97B0-42076B73DBBF}" destId="{19A2D174-F64A-944D-8584-03BC16F53BAA}" srcOrd="1" destOrd="0" presId="urn:microsoft.com/office/officeart/2005/8/layout/hierarchy1"/>
    <dgm:cxn modelId="{5F481BC1-8254-5440-B2B1-CC849968A367}" type="presParOf" srcId="{8EE1ECE2-3C88-914F-93A9-C789E3F00FD4}" destId="{7EF0FD63-1668-3C44-9409-DFA41BF62995}" srcOrd="2" destOrd="0" presId="urn:microsoft.com/office/officeart/2005/8/layout/hierarchy1"/>
    <dgm:cxn modelId="{DE038A79-7889-264C-9EC5-C22C875C21A8}" type="presParOf" srcId="{7EF0FD63-1668-3C44-9409-DFA41BF62995}" destId="{5CC766B2-BE8C-DE41-A116-A8E67756E97D}" srcOrd="0" destOrd="0" presId="urn:microsoft.com/office/officeart/2005/8/layout/hierarchy1"/>
    <dgm:cxn modelId="{837A2450-6AAF-534C-99A5-893D70C8121A}" type="presParOf" srcId="{5CC766B2-BE8C-DE41-A116-A8E67756E97D}" destId="{ABC13085-DFA2-7F4D-BA6C-7FD4F933E8D7}" srcOrd="0" destOrd="0" presId="urn:microsoft.com/office/officeart/2005/8/layout/hierarchy1"/>
    <dgm:cxn modelId="{CC2B4EE8-28C4-3948-8B33-D87C2A5790C3}" type="presParOf" srcId="{5CC766B2-BE8C-DE41-A116-A8E67756E97D}" destId="{32D779CB-7D55-5C47-8743-BDB4450E6638}" srcOrd="1" destOrd="0" presId="urn:microsoft.com/office/officeart/2005/8/layout/hierarchy1"/>
    <dgm:cxn modelId="{1EF877ED-C27D-9047-8623-24E661C16567}" type="presParOf" srcId="{7EF0FD63-1668-3C44-9409-DFA41BF62995}" destId="{FCD7D0C6-558E-5C45-B8CE-8E35B2D6CFA1}"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7F5AC5-09C5-4269-9D53-070BD03BA6C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2650494-249E-4501-8310-8E9EB958A874}">
      <dgm:prSet/>
      <dgm:spPr/>
      <dgm:t>
        <a:bodyPr/>
        <a:lstStyle/>
        <a:p>
          <a:r>
            <a:rPr lang="en-US" dirty="0"/>
            <a:t>School counselors are legally and ethically bound by the American School Counselor Association’s (ASCA) Ethical Standards.</a:t>
          </a:r>
        </a:p>
      </dgm:t>
    </dgm:pt>
    <dgm:pt modelId="{8BA0A5CC-07FD-4EB0-82AB-05ACDD59F15D}" type="parTrans" cxnId="{24DC3E71-12E3-40ED-ABF3-023F515F3FF2}">
      <dgm:prSet/>
      <dgm:spPr/>
      <dgm:t>
        <a:bodyPr/>
        <a:lstStyle/>
        <a:p>
          <a:endParaRPr lang="en-US"/>
        </a:p>
      </dgm:t>
    </dgm:pt>
    <dgm:pt modelId="{F00FBC33-B1F1-4D25-85E7-0CA823228FDA}" type="sibTrans" cxnId="{24DC3E71-12E3-40ED-ABF3-023F515F3FF2}">
      <dgm:prSet/>
      <dgm:spPr/>
      <dgm:t>
        <a:bodyPr/>
        <a:lstStyle/>
        <a:p>
          <a:endParaRPr lang="en-US"/>
        </a:p>
      </dgm:t>
    </dgm:pt>
    <dgm:pt modelId="{C4DC07D9-10AB-4FAC-BAEE-22F00E292051}">
      <dgm:prSet/>
      <dgm:spPr/>
      <dgm:t>
        <a:bodyPr/>
        <a:lstStyle/>
        <a:p>
          <a:r>
            <a:rPr lang="en-US" dirty="0"/>
            <a:t>Counselors must be aware of students cultural and ethical backgrounds. ASCA states in their code of ethics that school counselors,  “</a:t>
          </a:r>
          <a:r>
            <a:rPr lang="en-US" b="0" i="0" dirty="0"/>
            <a:t>Provide culturally responsive instruction and appraisal and advisement to students.” (ASCA, 2022). </a:t>
          </a:r>
          <a:endParaRPr lang="en-US" dirty="0"/>
        </a:p>
      </dgm:t>
    </dgm:pt>
    <dgm:pt modelId="{327EF781-BA98-45C3-BE2C-4752C1AB0AAF}" type="parTrans" cxnId="{4BEA2FF7-E81C-4EF9-BB57-13EDBA2EA4CE}">
      <dgm:prSet/>
      <dgm:spPr/>
      <dgm:t>
        <a:bodyPr/>
        <a:lstStyle/>
        <a:p>
          <a:endParaRPr lang="en-US"/>
        </a:p>
      </dgm:t>
    </dgm:pt>
    <dgm:pt modelId="{37CA1F81-F8FD-4F0C-A056-7FF05CDB932B}" type="sibTrans" cxnId="{4BEA2FF7-E81C-4EF9-BB57-13EDBA2EA4CE}">
      <dgm:prSet/>
      <dgm:spPr/>
      <dgm:t>
        <a:bodyPr/>
        <a:lstStyle/>
        <a:p>
          <a:endParaRPr lang="en-US"/>
        </a:p>
      </dgm:t>
    </dgm:pt>
    <dgm:pt modelId="{2615A1B5-E648-4DA1-9FA5-1A0AD82C6BD6}">
      <dgm:prSet/>
      <dgm:spPr/>
      <dgm:t>
        <a:bodyPr/>
        <a:lstStyle/>
        <a:p>
          <a:r>
            <a:rPr lang="en-US" dirty="0"/>
            <a:t>Other legal and political items must be considered too. ASCA outlines legal obligations that school counselors must adhere to. Legal obligations on student relationships and confidentiality and it’s limitations. (ASCA, 2022). </a:t>
          </a:r>
        </a:p>
      </dgm:t>
    </dgm:pt>
    <dgm:pt modelId="{2DA4565A-8DF3-4B85-A07F-095C28EB2F14}" type="parTrans" cxnId="{1C6C112F-7D97-4A74-96BD-A1A7BD2B3A8B}">
      <dgm:prSet/>
      <dgm:spPr/>
      <dgm:t>
        <a:bodyPr/>
        <a:lstStyle/>
        <a:p>
          <a:endParaRPr lang="en-US"/>
        </a:p>
      </dgm:t>
    </dgm:pt>
    <dgm:pt modelId="{C7B2B97C-3C51-4254-8EE8-48A26D16DA0B}" type="sibTrans" cxnId="{1C6C112F-7D97-4A74-96BD-A1A7BD2B3A8B}">
      <dgm:prSet/>
      <dgm:spPr/>
      <dgm:t>
        <a:bodyPr/>
        <a:lstStyle/>
        <a:p>
          <a:endParaRPr lang="en-US"/>
        </a:p>
      </dgm:t>
    </dgm:pt>
    <dgm:pt modelId="{68FC74F9-2F1B-254A-97D7-30D513CB5422}" type="pres">
      <dgm:prSet presAssocID="{C97F5AC5-09C5-4269-9D53-070BD03BA6C2}" presName="linear" presStyleCnt="0">
        <dgm:presLayoutVars>
          <dgm:animLvl val="lvl"/>
          <dgm:resizeHandles val="exact"/>
        </dgm:presLayoutVars>
      </dgm:prSet>
      <dgm:spPr/>
    </dgm:pt>
    <dgm:pt modelId="{1C6D4880-6775-8749-9454-58BD0B600257}" type="pres">
      <dgm:prSet presAssocID="{42650494-249E-4501-8310-8E9EB958A874}" presName="parentText" presStyleLbl="node1" presStyleIdx="0" presStyleCnt="3">
        <dgm:presLayoutVars>
          <dgm:chMax val="0"/>
          <dgm:bulletEnabled val="1"/>
        </dgm:presLayoutVars>
      </dgm:prSet>
      <dgm:spPr/>
    </dgm:pt>
    <dgm:pt modelId="{A8CE17A9-7B03-8C4C-B70C-AD4D5613B991}" type="pres">
      <dgm:prSet presAssocID="{F00FBC33-B1F1-4D25-85E7-0CA823228FDA}" presName="spacer" presStyleCnt="0"/>
      <dgm:spPr/>
    </dgm:pt>
    <dgm:pt modelId="{4CDF16B2-C59D-0C4A-8003-7F07D106B3BA}" type="pres">
      <dgm:prSet presAssocID="{C4DC07D9-10AB-4FAC-BAEE-22F00E292051}" presName="parentText" presStyleLbl="node1" presStyleIdx="1" presStyleCnt="3">
        <dgm:presLayoutVars>
          <dgm:chMax val="0"/>
          <dgm:bulletEnabled val="1"/>
        </dgm:presLayoutVars>
      </dgm:prSet>
      <dgm:spPr/>
    </dgm:pt>
    <dgm:pt modelId="{6D58C4D9-7440-CD4B-9034-6D4300CEBA08}" type="pres">
      <dgm:prSet presAssocID="{37CA1F81-F8FD-4F0C-A056-7FF05CDB932B}" presName="spacer" presStyleCnt="0"/>
      <dgm:spPr/>
    </dgm:pt>
    <dgm:pt modelId="{C4848463-1F39-8C46-B166-8CF4664A55E6}" type="pres">
      <dgm:prSet presAssocID="{2615A1B5-E648-4DA1-9FA5-1A0AD82C6BD6}" presName="parentText" presStyleLbl="node1" presStyleIdx="2" presStyleCnt="3">
        <dgm:presLayoutVars>
          <dgm:chMax val="0"/>
          <dgm:bulletEnabled val="1"/>
        </dgm:presLayoutVars>
      </dgm:prSet>
      <dgm:spPr/>
    </dgm:pt>
  </dgm:ptLst>
  <dgm:cxnLst>
    <dgm:cxn modelId="{036FFA27-6C11-C141-99AD-177B3D73240C}" type="presOf" srcId="{C97F5AC5-09C5-4269-9D53-070BD03BA6C2}" destId="{68FC74F9-2F1B-254A-97D7-30D513CB5422}" srcOrd="0" destOrd="0" presId="urn:microsoft.com/office/officeart/2005/8/layout/vList2"/>
    <dgm:cxn modelId="{1C6C112F-7D97-4A74-96BD-A1A7BD2B3A8B}" srcId="{C97F5AC5-09C5-4269-9D53-070BD03BA6C2}" destId="{2615A1B5-E648-4DA1-9FA5-1A0AD82C6BD6}" srcOrd="2" destOrd="0" parTransId="{2DA4565A-8DF3-4B85-A07F-095C28EB2F14}" sibTransId="{C7B2B97C-3C51-4254-8EE8-48A26D16DA0B}"/>
    <dgm:cxn modelId="{4962733D-3337-FC4A-8B01-0216BD86AA4D}" type="presOf" srcId="{2615A1B5-E648-4DA1-9FA5-1A0AD82C6BD6}" destId="{C4848463-1F39-8C46-B166-8CF4664A55E6}" srcOrd="0" destOrd="0" presId="urn:microsoft.com/office/officeart/2005/8/layout/vList2"/>
    <dgm:cxn modelId="{29449E68-28CB-A244-9E31-C281C5F7FBD2}" type="presOf" srcId="{C4DC07D9-10AB-4FAC-BAEE-22F00E292051}" destId="{4CDF16B2-C59D-0C4A-8003-7F07D106B3BA}" srcOrd="0" destOrd="0" presId="urn:microsoft.com/office/officeart/2005/8/layout/vList2"/>
    <dgm:cxn modelId="{24DC3E71-12E3-40ED-ABF3-023F515F3FF2}" srcId="{C97F5AC5-09C5-4269-9D53-070BD03BA6C2}" destId="{42650494-249E-4501-8310-8E9EB958A874}" srcOrd="0" destOrd="0" parTransId="{8BA0A5CC-07FD-4EB0-82AB-05ACDD59F15D}" sibTransId="{F00FBC33-B1F1-4D25-85E7-0CA823228FDA}"/>
    <dgm:cxn modelId="{E90597D6-8162-7443-8341-27EB7528C4DB}" type="presOf" srcId="{42650494-249E-4501-8310-8E9EB958A874}" destId="{1C6D4880-6775-8749-9454-58BD0B600257}" srcOrd="0" destOrd="0" presId="urn:microsoft.com/office/officeart/2005/8/layout/vList2"/>
    <dgm:cxn modelId="{4BEA2FF7-E81C-4EF9-BB57-13EDBA2EA4CE}" srcId="{C97F5AC5-09C5-4269-9D53-070BD03BA6C2}" destId="{C4DC07D9-10AB-4FAC-BAEE-22F00E292051}" srcOrd="1" destOrd="0" parTransId="{327EF781-BA98-45C3-BE2C-4752C1AB0AAF}" sibTransId="{37CA1F81-F8FD-4F0C-A056-7FF05CDB932B}"/>
    <dgm:cxn modelId="{7198ED37-8DE1-DC48-9C2C-E9160C1FA4D4}" type="presParOf" srcId="{68FC74F9-2F1B-254A-97D7-30D513CB5422}" destId="{1C6D4880-6775-8749-9454-58BD0B600257}" srcOrd="0" destOrd="0" presId="urn:microsoft.com/office/officeart/2005/8/layout/vList2"/>
    <dgm:cxn modelId="{68B6F1D1-B14C-D449-8047-598295A385A0}" type="presParOf" srcId="{68FC74F9-2F1B-254A-97D7-30D513CB5422}" destId="{A8CE17A9-7B03-8C4C-B70C-AD4D5613B991}" srcOrd="1" destOrd="0" presId="urn:microsoft.com/office/officeart/2005/8/layout/vList2"/>
    <dgm:cxn modelId="{9BAF2390-0651-A648-9A90-519881C7F542}" type="presParOf" srcId="{68FC74F9-2F1B-254A-97D7-30D513CB5422}" destId="{4CDF16B2-C59D-0C4A-8003-7F07D106B3BA}" srcOrd="2" destOrd="0" presId="urn:microsoft.com/office/officeart/2005/8/layout/vList2"/>
    <dgm:cxn modelId="{46AAFE81-E172-1A4A-9DA0-CBA664D96E1D}" type="presParOf" srcId="{68FC74F9-2F1B-254A-97D7-30D513CB5422}" destId="{6D58C4D9-7440-CD4B-9034-6D4300CEBA08}" srcOrd="3" destOrd="0" presId="urn:microsoft.com/office/officeart/2005/8/layout/vList2"/>
    <dgm:cxn modelId="{5671CE08-0B8E-6E4D-A6E8-5026E5235765}" type="presParOf" srcId="{68FC74F9-2F1B-254A-97D7-30D513CB5422}" destId="{C4848463-1F39-8C46-B166-8CF4664A55E6}"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A4666-A5DB-4653-AC13-BDDCE621F41E}">
      <dsp:nvSpPr>
        <dsp:cNvPr id="0" name=""/>
        <dsp:cNvSpPr/>
      </dsp:nvSpPr>
      <dsp:spPr>
        <a:xfrm>
          <a:off x="0" y="508714"/>
          <a:ext cx="10036175" cy="9391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2453B9-8949-4553-9227-6C672222D28D}">
      <dsp:nvSpPr>
        <dsp:cNvPr id="0" name=""/>
        <dsp:cNvSpPr/>
      </dsp:nvSpPr>
      <dsp:spPr>
        <a:xfrm>
          <a:off x="284097" y="720026"/>
          <a:ext cx="516540" cy="5165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187B19-0FCA-4E04-B01E-B582A4BFB42F}">
      <dsp:nvSpPr>
        <dsp:cNvPr id="0" name=""/>
        <dsp:cNvSpPr/>
      </dsp:nvSpPr>
      <dsp:spPr>
        <a:xfrm>
          <a:off x="1084735" y="508714"/>
          <a:ext cx="4516278" cy="939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395" tIns="99395" rIns="99395" bIns="99395" numCol="1" spcCol="1270" anchor="ctr" anchorCtr="0">
          <a:noAutofit/>
        </a:bodyPr>
        <a:lstStyle/>
        <a:p>
          <a:pPr marL="0" lvl="0" indent="0" algn="l" defTabSz="1022350">
            <a:lnSpc>
              <a:spcPct val="90000"/>
            </a:lnSpc>
            <a:spcBef>
              <a:spcPct val="0"/>
            </a:spcBef>
            <a:spcAft>
              <a:spcPct val="35000"/>
            </a:spcAft>
            <a:buNone/>
          </a:pPr>
          <a:r>
            <a:rPr lang="en-US" sz="2300" kern="1200"/>
            <a:t>EVERYONE IS AN ADVOCATE!</a:t>
          </a:r>
        </a:p>
      </dsp:txBody>
      <dsp:txXfrm>
        <a:off x="1084735" y="508714"/>
        <a:ext cx="4516278" cy="939165"/>
      </dsp:txXfrm>
    </dsp:sp>
    <dsp:sp modelId="{FC08C1EC-2941-4CF9-BB1A-463FE09EDBC8}">
      <dsp:nvSpPr>
        <dsp:cNvPr id="0" name=""/>
        <dsp:cNvSpPr/>
      </dsp:nvSpPr>
      <dsp:spPr>
        <a:xfrm>
          <a:off x="5601014" y="508714"/>
          <a:ext cx="4435160" cy="939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395" tIns="99395" rIns="99395" bIns="99395" numCol="1" spcCol="1270" anchor="ctr" anchorCtr="0">
          <a:noAutofit/>
        </a:bodyPr>
        <a:lstStyle/>
        <a:p>
          <a:pPr marL="0" lvl="0" indent="0" algn="l" defTabSz="755650">
            <a:lnSpc>
              <a:spcPct val="90000"/>
            </a:lnSpc>
            <a:spcBef>
              <a:spcPct val="0"/>
            </a:spcBef>
            <a:spcAft>
              <a:spcPct val="35000"/>
            </a:spcAft>
            <a:buNone/>
          </a:pPr>
          <a:r>
            <a:rPr lang="en-US" sz="1700" b="0" kern="1200"/>
            <a:t>School counselors, teachers, administration, community stakeholders, parents, gaurdians, and our students.</a:t>
          </a:r>
          <a:endParaRPr lang="en-US" sz="1700" kern="1200"/>
        </a:p>
      </dsp:txBody>
      <dsp:txXfrm>
        <a:off x="5601014" y="508714"/>
        <a:ext cx="4435160" cy="939165"/>
      </dsp:txXfrm>
    </dsp:sp>
    <dsp:sp modelId="{C474508F-5400-410B-9DE3-A09152593F36}">
      <dsp:nvSpPr>
        <dsp:cNvPr id="0" name=""/>
        <dsp:cNvSpPr/>
      </dsp:nvSpPr>
      <dsp:spPr>
        <a:xfrm>
          <a:off x="0" y="1682670"/>
          <a:ext cx="10036175" cy="9391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A289E8-DDDB-478D-A620-235FE8E7CAF5}">
      <dsp:nvSpPr>
        <dsp:cNvPr id="0" name=""/>
        <dsp:cNvSpPr/>
      </dsp:nvSpPr>
      <dsp:spPr>
        <a:xfrm>
          <a:off x="284097" y="1893982"/>
          <a:ext cx="516540" cy="5165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5D78FB-E433-4BE8-9B7F-D768A390907D}">
      <dsp:nvSpPr>
        <dsp:cNvPr id="0" name=""/>
        <dsp:cNvSpPr/>
      </dsp:nvSpPr>
      <dsp:spPr>
        <a:xfrm>
          <a:off x="1084735" y="1682670"/>
          <a:ext cx="8951439" cy="9391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395" tIns="99395" rIns="99395" bIns="99395" numCol="1" spcCol="1270" anchor="ctr" anchorCtr="0">
          <a:noAutofit/>
        </a:bodyPr>
        <a:lstStyle/>
        <a:p>
          <a:pPr marL="0" lvl="0" indent="0" algn="l" defTabSz="1022350">
            <a:lnSpc>
              <a:spcPct val="90000"/>
            </a:lnSpc>
            <a:spcBef>
              <a:spcPct val="0"/>
            </a:spcBef>
            <a:spcAft>
              <a:spcPct val="35000"/>
            </a:spcAft>
            <a:buNone/>
          </a:pPr>
          <a:r>
            <a:rPr lang="en-US" sz="2300" kern="1200"/>
            <a:t>We all work together to advocate for our students. It is crucial that our students are supported through their school experience.</a:t>
          </a:r>
        </a:p>
      </dsp:txBody>
      <dsp:txXfrm>
        <a:off x="1084735" y="1682670"/>
        <a:ext cx="8951439" cy="9391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201EF-10FA-B846-944D-F005D3A27637}">
      <dsp:nvSpPr>
        <dsp:cNvPr id="0" name=""/>
        <dsp:cNvSpPr/>
      </dsp:nvSpPr>
      <dsp:spPr>
        <a:xfrm>
          <a:off x="0" y="720547"/>
          <a:ext cx="2798466" cy="17770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BF5254-4D78-4A42-9244-1052657EF017}">
      <dsp:nvSpPr>
        <dsp:cNvPr id="0" name=""/>
        <dsp:cNvSpPr/>
      </dsp:nvSpPr>
      <dsp:spPr>
        <a:xfrm>
          <a:off x="310940" y="1015940"/>
          <a:ext cx="2798466" cy="17770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Access: Creating equal opportunities for students.</a:t>
          </a:r>
        </a:p>
      </dsp:txBody>
      <dsp:txXfrm>
        <a:off x="362987" y="1067987"/>
        <a:ext cx="2694372" cy="1672932"/>
      </dsp:txXfrm>
    </dsp:sp>
    <dsp:sp modelId="{D610C271-2CFA-2041-A801-1D649ECDBBAF}">
      <dsp:nvSpPr>
        <dsp:cNvPr id="0" name=""/>
        <dsp:cNvSpPr/>
      </dsp:nvSpPr>
      <dsp:spPr>
        <a:xfrm>
          <a:off x="3420347" y="720547"/>
          <a:ext cx="2798466" cy="17770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46D76-E011-9644-8F92-D5E9BDC84FF3}">
      <dsp:nvSpPr>
        <dsp:cNvPr id="0" name=""/>
        <dsp:cNvSpPr/>
      </dsp:nvSpPr>
      <dsp:spPr>
        <a:xfrm>
          <a:off x="3731288" y="1015940"/>
          <a:ext cx="2798466" cy="17770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Attainment: Use of data to determine gaps for growth.</a:t>
          </a:r>
        </a:p>
      </dsp:txBody>
      <dsp:txXfrm>
        <a:off x="3783335" y="1067987"/>
        <a:ext cx="2694372" cy="1672932"/>
      </dsp:txXfrm>
    </dsp:sp>
    <dsp:sp modelId="{ABC13085-DFA2-7F4D-BA6C-7FD4F933E8D7}">
      <dsp:nvSpPr>
        <dsp:cNvPr id="0" name=""/>
        <dsp:cNvSpPr/>
      </dsp:nvSpPr>
      <dsp:spPr>
        <a:xfrm>
          <a:off x="6840695" y="720547"/>
          <a:ext cx="2798466" cy="17770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D779CB-7D55-5C47-8743-BDB4450E6638}">
      <dsp:nvSpPr>
        <dsp:cNvPr id="0" name=""/>
        <dsp:cNvSpPr/>
      </dsp:nvSpPr>
      <dsp:spPr>
        <a:xfrm>
          <a:off x="7151636" y="1015940"/>
          <a:ext cx="2798466" cy="17770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Achievement: Results of grades and test scores.</a:t>
          </a:r>
        </a:p>
      </dsp:txBody>
      <dsp:txXfrm>
        <a:off x="7203683" y="1067987"/>
        <a:ext cx="2694372" cy="16729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D4880-6775-8749-9454-58BD0B600257}">
      <dsp:nvSpPr>
        <dsp:cNvPr id="0" name=""/>
        <dsp:cNvSpPr/>
      </dsp:nvSpPr>
      <dsp:spPr>
        <a:xfrm>
          <a:off x="0" y="58231"/>
          <a:ext cx="9950103" cy="1093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School counselors are legally and ethically bound by the American School Counselor Association’s (ASCA) Ethical Standards.</a:t>
          </a:r>
        </a:p>
      </dsp:txBody>
      <dsp:txXfrm>
        <a:off x="53402" y="111633"/>
        <a:ext cx="9843299" cy="987146"/>
      </dsp:txXfrm>
    </dsp:sp>
    <dsp:sp modelId="{4CDF16B2-C59D-0C4A-8003-7F07D106B3BA}">
      <dsp:nvSpPr>
        <dsp:cNvPr id="0" name=""/>
        <dsp:cNvSpPr/>
      </dsp:nvSpPr>
      <dsp:spPr>
        <a:xfrm>
          <a:off x="0" y="1209781"/>
          <a:ext cx="9950103" cy="1093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Counselors must be aware of students cultural and ethical backgrounds. ASCA states in their code of ethics that school counselors,  “</a:t>
          </a:r>
          <a:r>
            <a:rPr lang="en-US" sz="2000" b="0" i="0" kern="1200" dirty="0"/>
            <a:t>Provide culturally responsive instruction and appraisal and advisement to students.” (ASCA, 2022). </a:t>
          </a:r>
          <a:endParaRPr lang="en-US" sz="2000" kern="1200" dirty="0"/>
        </a:p>
      </dsp:txBody>
      <dsp:txXfrm>
        <a:off x="53402" y="1263183"/>
        <a:ext cx="9843299" cy="987146"/>
      </dsp:txXfrm>
    </dsp:sp>
    <dsp:sp modelId="{C4848463-1F39-8C46-B166-8CF4664A55E6}">
      <dsp:nvSpPr>
        <dsp:cNvPr id="0" name=""/>
        <dsp:cNvSpPr/>
      </dsp:nvSpPr>
      <dsp:spPr>
        <a:xfrm>
          <a:off x="0" y="2361331"/>
          <a:ext cx="9950103" cy="1093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Other legal and political items must be considered too. ASCA outlines legal obligations that school counselors must adhere to. Legal obligations on student relationships and confidentiality and it’s limitations. (ASCA, 2022). </a:t>
          </a:r>
        </a:p>
      </dsp:txBody>
      <dsp:txXfrm>
        <a:off x="53402" y="2414733"/>
        <a:ext cx="9843299" cy="98714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C0F7F2-F8C0-D74F-9557-C6B9B91847E0}" type="datetimeFigureOut">
              <a:rPr lang="en-US" smtClean="0"/>
              <a:t>3/5/23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1FDC98-A51B-5B4D-8D16-E16912C4B709}" type="slidenum">
              <a:rPr lang="en-US" smtClean="0"/>
              <a:t>‹#›</a:t>
            </a:fld>
            <a:endParaRPr lang="en-US" dirty="0"/>
          </a:p>
        </p:txBody>
      </p:sp>
    </p:spTree>
    <p:extLst>
      <p:ext uri="{BB962C8B-B14F-4D97-AF65-F5344CB8AC3E}">
        <p14:creationId xmlns:p14="http://schemas.microsoft.com/office/powerpoint/2010/main" val="221239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parent-teacher presentation at Springs High School. We will be discussing how the counseling program helps your student succeed academically, socio emotionally, and in their post-secondary planning. We will also discuss our school’s advocacy statement and how we work diligently to support our students.</a:t>
            </a:r>
          </a:p>
        </p:txBody>
      </p:sp>
      <p:sp>
        <p:nvSpPr>
          <p:cNvPr id="4" name="Slide Number Placeholder 3"/>
          <p:cNvSpPr>
            <a:spLocks noGrp="1"/>
          </p:cNvSpPr>
          <p:nvPr>
            <p:ph type="sldNum" sz="quarter" idx="5"/>
          </p:nvPr>
        </p:nvSpPr>
        <p:spPr/>
        <p:txBody>
          <a:bodyPr/>
          <a:lstStyle/>
          <a:p>
            <a:fld id="{B71FDC98-A51B-5B4D-8D16-E16912C4B709}" type="slidenum">
              <a:rPr lang="en-US" smtClean="0"/>
              <a:t>1</a:t>
            </a:fld>
            <a:endParaRPr lang="en-US" dirty="0"/>
          </a:p>
        </p:txBody>
      </p:sp>
    </p:spTree>
    <p:extLst>
      <p:ext uri="{BB962C8B-B14F-4D97-AF65-F5344CB8AC3E}">
        <p14:creationId xmlns:p14="http://schemas.microsoft.com/office/powerpoint/2010/main" val="3425295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counselors at springs high school are devoted and highly trained professionals who are dedicated to seeing your student succeed. We believe that all students are capable of succeeding. We are here to guide and support our students in their academic, socio-emotional, and post-secondary plans.</a:t>
            </a:r>
          </a:p>
        </p:txBody>
      </p:sp>
      <p:sp>
        <p:nvSpPr>
          <p:cNvPr id="4" name="Slide Number Placeholder 3"/>
          <p:cNvSpPr>
            <a:spLocks noGrp="1"/>
          </p:cNvSpPr>
          <p:nvPr>
            <p:ph type="sldNum" sz="quarter" idx="5"/>
          </p:nvPr>
        </p:nvSpPr>
        <p:spPr/>
        <p:txBody>
          <a:bodyPr/>
          <a:lstStyle/>
          <a:p>
            <a:fld id="{B71FDC98-A51B-5B4D-8D16-E16912C4B709}" type="slidenum">
              <a:rPr lang="en-US" smtClean="0"/>
              <a:t>2</a:t>
            </a:fld>
            <a:endParaRPr lang="en-US" dirty="0"/>
          </a:p>
        </p:txBody>
      </p:sp>
    </p:spTree>
    <p:extLst>
      <p:ext uri="{BB962C8B-B14F-4D97-AF65-F5344CB8AC3E}">
        <p14:creationId xmlns:p14="http://schemas.microsoft.com/office/powerpoint/2010/main" val="2109501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Springs High School staff are dedicated to our students’ academic success. We are fortunate to offer these additional programs, Career and Technical, Regional Governor’s School for Science and Technology, and our Regional S.T.E.M. Academy. Our career and tech and regional governor’s school are only offered to our junior’s and senior’s however, our S.T.E.M academy is offered grades 9-12. </a:t>
            </a:r>
          </a:p>
        </p:txBody>
      </p:sp>
      <p:sp>
        <p:nvSpPr>
          <p:cNvPr id="4" name="Slide Number Placeholder 3"/>
          <p:cNvSpPr>
            <a:spLocks noGrp="1"/>
          </p:cNvSpPr>
          <p:nvPr>
            <p:ph type="sldNum" sz="quarter" idx="5"/>
          </p:nvPr>
        </p:nvSpPr>
        <p:spPr/>
        <p:txBody>
          <a:bodyPr/>
          <a:lstStyle/>
          <a:p>
            <a:fld id="{B71FDC98-A51B-5B4D-8D16-E16912C4B709}" type="slidenum">
              <a:rPr lang="en-US" smtClean="0"/>
              <a:t>3</a:t>
            </a:fld>
            <a:endParaRPr lang="en-US" dirty="0"/>
          </a:p>
        </p:txBody>
      </p:sp>
    </p:spTree>
    <p:extLst>
      <p:ext uri="{BB962C8B-B14F-4D97-AF65-F5344CB8AC3E}">
        <p14:creationId xmlns:p14="http://schemas.microsoft.com/office/powerpoint/2010/main" val="925728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previously stated, our school counselors are highly trained mental health professionals who are equipped to assist students at the school level. We offer individual and small group counseling services. If a student were to need outside services, we are happy to refer them to one of our extensive outside resources.</a:t>
            </a:r>
          </a:p>
        </p:txBody>
      </p:sp>
      <p:sp>
        <p:nvSpPr>
          <p:cNvPr id="4" name="Slide Number Placeholder 3"/>
          <p:cNvSpPr>
            <a:spLocks noGrp="1"/>
          </p:cNvSpPr>
          <p:nvPr>
            <p:ph type="sldNum" sz="quarter" idx="5"/>
          </p:nvPr>
        </p:nvSpPr>
        <p:spPr/>
        <p:txBody>
          <a:bodyPr/>
          <a:lstStyle/>
          <a:p>
            <a:fld id="{B71FDC98-A51B-5B4D-8D16-E16912C4B709}" type="slidenum">
              <a:rPr lang="en-US" smtClean="0"/>
              <a:t>4</a:t>
            </a:fld>
            <a:endParaRPr lang="en-US" dirty="0"/>
          </a:p>
        </p:txBody>
      </p:sp>
    </p:spTree>
    <p:extLst>
      <p:ext uri="{BB962C8B-B14F-4D97-AF65-F5344CB8AC3E}">
        <p14:creationId xmlns:p14="http://schemas.microsoft.com/office/powerpoint/2010/main" val="1706123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counselors work with students beginning their freshman year to ensure a smooth transition from high school to their post-secondary plans. We work with students on college applications, scholarships, military services, technical schools, and much more. </a:t>
            </a:r>
          </a:p>
        </p:txBody>
      </p:sp>
      <p:sp>
        <p:nvSpPr>
          <p:cNvPr id="4" name="Slide Number Placeholder 3"/>
          <p:cNvSpPr>
            <a:spLocks noGrp="1"/>
          </p:cNvSpPr>
          <p:nvPr>
            <p:ph type="sldNum" sz="quarter" idx="5"/>
          </p:nvPr>
        </p:nvSpPr>
        <p:spPr/>
        <p:txBody>
          <a:bodyPr/>
          <a:lstStyle/>
          <a:p>
            <a:fld id="{B71FDC98-A51B-5B4D-8D16-E16912C4B709}" type="slidenum">
              <a:rPr lang="en-US" smtClean="0"/>
              <a:t>5</a:t>
            </a:fld>
            <a:endParaRPr lang="en-US" dirty="0"/>
          </a:p>
        </p:txBody>
      </p:sp>
    </p:spTree>
    <p:extLst>
      <p:ext uri="{BB962C8B-B14F-4D97-AF65-F5344CB8AC3E}">
        <p14:creationId xmlns:p14="http://schemas.microsoft.com/office/powerpoint/2010/main" val="122228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school counselors we are obligated and are ready to advocate for our students. We will review our school’s advocacy statement and how we promote equality in our school.</a:t>
            </a:r>
          </a:p>
        </p:txBody>
      </p:sp>
      <p:sp>
        <p:nvSpPr>
          <p:cNvPr id="4" name="Slide Number Placeholder 3"/>
          <p:cNvSpPr>
            <a:spLocks noGrp="1"/>
          </p:cNvSpPr>
          <p:nvPr>
            <p:ph type="sldNum" sz="quarter" idx="5"/>
          </p:nvPr>
        </p:nvSpPr>
        <p:spPr/>
        <p:txBody>
          <a:bodyPr/>
          <a:lstStyle/>
          <a:p>
            <a:fld id="{B71FDC98-A51B-5B4D-8D16-E16912C4B709}" type="slidenum">
              <a:rPr lang="en-US" smtClean="0"/>
              <a:t>6</a:t>
            </a:fld>
            <a:endParaRPr lang="en-US" dirty="0"/>
          </a:p>
        </p:txBody>
      </p:sp>
    </p:spTree>
    <p:extLst>
      <p:ext uri="{BB962C8B-B14F-4D97-AF65-F5344CB8AC3E}">
        <p14:creationId xmlns:p14="http://schemas.microsoft.com/office/powerpoint/2010/main" val="1447982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advocacy statement “</a:t>
            </a:r>
            <a:r>
              <a:rPr lang="en-US" sz="1200" dirty="0">
                <a:effectLst/>
                <a:ea typeface="Georgia" panose="02040502050405020303" pitchFamily="18" charset="0"/>
                <a:cs typeface="Georgia" panose="02040502050405020303" pitchFamily="18" charset="0"/>
              </a:rPr>
              <a:t>The counselors at Springs High School are dedicated to advocate for every student’s needs. We are highly trained mental health professionals with ties to stakeholders and other community resources. We assure you that your child will be seen, heard, and understood.”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ea typeface="Georgia" panose="02040502050405020303" pitchFamily="18" charset="0"/>
                <a:cs typeface="Georgia" panose="02040502050405020303" pitchFamily="18" charset="0"/>
              </a:rPr>
              <a:t>We stand by our statement and are willing to advocate for our students and their needs.</a:t>
            </a:r>
          </a:p>
          <a:p>
            <a:endParaRPr lang="en-US" dirty="0"/>
          </a:p>
        </p:txBody>
      </p:sp>
      <p:sp>
        <p:nvSpPr>
          <p:cNvPr id="4" name="Slide Number Placeholder 3"/>
          <p:cNvSpPr>
            <a:spLocks noGrp="1"/>
          </p:cNvSpPr>
          <p:nvPr>
            <p:ph type="sldNum" sz="quarter" idx="5"/>
          </p:nvPr>
        </p:nvSpPr>
        <p:spPr/>
        <p:txBody>
          <a:bodyPr/>
          <a:lstStyle/>
          <a:p>
            <a:fld id="{B71FDC98-A51B-5B4D-8D16-E16912C4B709}" type="slidenum">
              <a:rPr lang="en-US" smtClean="0"/>
              <a:t>7</a:t>
            </a:fld>
            <a:endParaRPr lang="en-US" dirty="0"/>
          </a:p>
        </p:txBody>
      </p:sp>
    </p:spTree>
    <p:extLst>
      <p:ext uri="{BB962C8B-B14F-4D97-AF65-F5344CB8AC3E}">
        <p14:creationId xmlns:p14="http://schemas.microsoft.com/office/powerpoint/2010/main" val="2863878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is an advocate. Students should be supported in and outside of school. Our counseling department relies, not only, on the support of our school, but the support of our parents and family members. Also, we encourage our students to be advocates for each other, as it goes along with our school’s zero tolerance policy for discrimination.</a:t>
            </a:r>
          </a:p>
        </p:txBody>
      </p:sp>
      <p:sp>
        <p:nvSpPr>
          <p:cNvPr id="4" name="Slide Number Placeholder 3"/>
          <p:cNvSpPr>
            <a:spLocks noGrp="1"/>
          </p:cNvSpPr>
          <p:nvPr>
            <p:ph type="sldNum" sz="quarter" idx="5"/>
          </p:nvPr>
        </p:nvSpPr>
        <p:spPr/>
        <p:txBody>
          <a:bodyPr/>
          <a:lstStyle/>
          <a:p>
            <a:fld id="{B71FDC98-A51B-5B4D-8D16-E16912C4B709}" type="slidenum">
              <a:rPr lang="en-US" smtClean="0"/>
              <a:t>8</a:t>
            </a:fld>
            <a:endParaRPr lang="en-US" dirty="0"/>
          </a:p>
        </p:txBody>
      </p:sp>
    </p:spTree>
    <p:extLst>
      <p:ext uri="{BB962C8B-B14F-4D97-AF65-F5344CB8AC3E}">
        <p14:creationId xmlns:p14="http://schemas.microsoft.com/office/powerpoint/2010/main" val="2355398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our school has a zero-tolerance policy for discrimination. We firmly believe in our students and their capabilities. We believe that students, no matter their cultural background, can be successful in and outside of school.</a:t>
            </a:r>
          </a:p>
        </p:txBody>
      </p:sp>
      <p:sp>
        <p:nvSpPr>
          <p:cNvPr id="4" name="Slide Number Placeholder 3"/>
          <p:cNvSpPr>
            <a:spLocks noGrp="1"/>
          </p:cNvSpPr>
          <p:nvPr>
            <p:ph type="sldNum" sz="quarter" idx="5"/>
          </p:nvPr>
        </p:nvSpPr>
        <p:spPr/>
        <p:txBody>
          <a:bodyPr/>
          <a:lstStyle/>
          <a:p>
            <a:fld id="{B71FDC98-A51B-5B4D-8D16-E16912C4B709}" type="slidenum">
              <a:rPr lang="en-US" smtClean="0"/>
              <a:t>9</a:t>
            </a:fld>
            <a:endParaRPr lang="en-US" dirty="0"/>
          </a:p>
        </p:txBody>
      </p:sp>
    </p:spTree>
    <p:extLst>
      <p:ext uri="{BB962C8B-B14F-4D97-AF65-F5344CB8AC3E}">
        <p14:creationId xmlns:p14="http://schemas.microsoft.com/office/powerpoint/2010/main" val="1516476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 we will discuss the role of the school counselor as it pertains to legal and ethical guidelines set forth by the American Association of School Counselors.</a:t>
            </a:r>
          </a:p>
        </p:txBody>
      </p:sp>
      <p:sp>
        <p:nvSpPr>
          <p:cNvPr id="4" name="Slide Number Placeholder 3"/>
          <p:cNvSpPr>
            <a:spLocks noGrp="1"/>
          </p:cNvSpPr>
          <p:nvPr>
            <p:ph type="sldNum" sz="quarter" idx="5"/>
          </p:nvPr>
        </p:nvSpPr>
        <p:spPr/>
        <p:txBody>
          <a:bodyPr/>
          <a:lstStyle/>
          <a:p>
            <a:fld id="{B71FDC98-A51B-5B4D-8D16-E16912C4B709}" type="slidenum">
              <a:rPr lang="en-US" smtClean="0"/>
              <a:t>10</a:t>
            </a:fld>
            <a:endParaRPr lang="en-US" dirty="0"/>
          </a:p>
        </p:txBody>
      </p:sp>
    </p:spTree>
    <p:extLst>
      <p:ext uri="{BB962C8B-B14F-4D97-AF65-F5344CB8AC3E}">
        <p14:creationId xmlns:p14="http://schemas.microsoft.com/office/powerpoint/2010/main" val="575574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Springs High School we are devoted to our student’s and their success. We gather data throughout the year to better assist our students in the coming school years. We use the results of this data to improve classroom instruction, counseling services, and send reports to the state of Virginia’s Department of Education to build more appropriate standardized tests.</a:t>
            </a:r>
          </a:p>
        </p:txBody>
      </p:sp>
      <p:sp>
        <p:nvSpPr>
          <p:cNvPr id="4" name="Slide Number Placeholder 3"/>
          <p:cNvSpPr>
            <a:spLocks noGrp="1"/>
          </p:cNvSpPr>
          <p:nvPr>
            <p:ph type="sldNum" sz="quarter" idx="5"/>
          </p:nvPr>
        </p:nvSpPr>
        <p:spPr/>
        <p:txBody>
          <a:bodyPr/>
          <a:lstStyle/>
          <a:p>
            <a:fld id="{B71FDC98-A51B-5B4D-8D16-E16912C4B709}" type="slidenum">
              <a:rPr lang="en-US" smtClean="0"/>
              <a:t>11</a:t>
            </a:fld>
            <a:endParaRPr lang="en-US" dirty="0"/>
          </a:p>
        </p:txBody>
      </p:sp>
    </p:spTree>
    <p:extLst>
      <p:ext uri="{BB962C8B-B14F-4D97-AF65-F5344CB8AC3E}">
        <p14:creationId xmlns:p14="http://schemas.microsoft.com/office/powerpoint/2010/main" val="3778754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counselors are bound by the American Association of School Counselors on legal, ethical, cultural, and political considerations. Our counselors are well-versed and up-to-date on many issues in the counseling realm. We are aware of our obligations and strive to uphold our duties to our students, school, and community.</a:t>
            </a:r>
          </a:p>
        </p:txBody>
      </p:sp>
      <p:sp>
        <p:nvSpPr>
          <p:cNvPr id="4" name="Slide Number Placeholder 3"/>
          <p:cNvSpPr>
            <a:spLocks noGrp="1"/>
          </p:cNvSpPr>
          <p:nvPr>
            <p:ph type="sldNum" sz="quarter" idx="5"/>
          </p:nvPr>
        </p:nvSpPr>
        <p:spPr/>
        <p:txBody>
          <a:bodyPr/>
          <a:lstStyle/>
          <a:p>
            <a:fld id="{B71FDC98-A51B-5B4D-8D16-E16912C4B709}" type="slidenum">
              <a:rPr lang="en-US" smtClean="0"/>
              <a:t>12</a:t>
            </a:fld>
            <a:endParaRPr lang="en-US" dirty="0"/>
          </a:p>
        </p:txBody>
      </p:sp>
    </p:spTree>
    <p:extLst>
      <p:ext uri="{BB962C8B-B14F-4D97-AF65-F5344CB8AC3E}">
        <p14:creationId xmlns:p14="http://schemas.microsoft.com/office/powerpoint/2010/main" val="3562586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our students may face additional barriers that prevent their success and development. We will review and discuss how we are working to assist students who may face these barriers.</a:t>
            </a:r>
          </a:p>
        </p:txBody>
      </p:sp>
      <p:sp>
        <p:nvSpPr>
          <p:cNvPr id="4" name="Slide Number Placeholder 3"/>
          <p:cNvSpPr>
            <a:spLocks noGrp="1"/>
          </p:cNvSpPr>
          <p:nvPr>
            <p:ph type="sldNum" sz="quarter" idx="5"/>
          </p:nvPr>
        </p:nvSpPr>
        <p:spPr/>
        <p:txBody>
          <a:bodyPr/>
          <a:lstStyle/>
          <a:p>
            <a:fld id="{B71FDC98-A51B-5B4D-8D16-E16912C4B709}" type="slidenum">
              <a:rPr lang="en-US" smtClean="0"/>
              <a:t>13</a:t>
            </a:fld>
            <a:endParaRPr lang="en-US" dirty="0"/>
          </a:p>
        </p:txBody>
      </p:sp>
    </p:spTree>
    <p:extLst>
      <p:ext uri="{BB962C8B-B14F-4D97-AF65-F5344CB8AC3E}">
        <p14:creationId xmlns:p14="http://schemas.microsoft.com/office/powerpoint/2010/main" val="3515275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Springs High School, we recognize the barriers that our students could face. We see that our students could face these barriers in or outside of school. These potential barriers could include but are not limited to learning disabilities, socioeconomic status, race, culture, and language.</a:t>
            </a:r>
          </a:p>
          <a:p>
            <a:endParaRPr lang="en-US" dirty="0"/>
          </a:p>
          <a:p>
            <a:r>
              <a:rPr lang="en-US" dirty="0"/>
              <a:t>We are prepared to help students with learning disabilities with plans to improve their academic success (504’s, IEPs, etc.) Student’s who are adverse in their socioeconomic status, we have programs in place that assist them with food insecurities, free or reduce lunch, and more. As previously stated, our school has a zero-tolerance policy for discrimination of anyone race, culture, or ethical background. We are here to help students within these populations succeed. Finally, we are here to assist our ESL students by bringing in translators and providing them with ESL services daily.</a:t>
            </a:r>
          </a:p>
        </p:txBody>
      </p:sp>
      <p:sp>
        <p:nvSpPr>
          <p:cNvPr id="4" name="Slide Number Placeholder 3"/>
          <p:cNvSpPr>
            <a:spLocks noGrp="1"/>
          </p:cNvSpPr>
          <p:nvPr>
            <p:ph type="sldNum" sz="quarter" idx="5"/>
          </p:nvPr>
        </p:nvSpPr>
        <p:spPr/>
        <p:txBody>
          <a:bodyPr/>
          <a:lstStyle/>
          <a:p>
            <a:fld id="{B71FDC98-A51B-5B4D-8D16-E16912C4B709}" type="slidenum">
              <a:rPr lang="en-US" smtClean="0"/>
              <a:t>14</a:t>
            </a:fld>
            <a:endParaRPr lang="en-US" dirty="0"/>
          </a:p>
        </p:txBody>
      </p:sp>
    </p:spTree>
    <p:extLst>
      <p:ext uri="{BB962C8B-B14F-4D97-AF65-F5344CB8AC3E}">
        <p14:creationId xmlns:p14="http://schemas.microsoft.com/office/powerpoint/2010/main" val="2288238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sited references. Thank you.</a:t>
            </a:r>
          </a:p>
        </p:txBody>
      </p:sp>
      <p:sp>
        <p:nvSpPr>
          <p:cNvPr id="4" name="Slide Number Placeholder 3"/>
          <p:cNvSpPr>
            <a:spLocks noGrp="1"/>
          </p:cNvSpPr>
          <p:nvPr>
            <p:ph type="sldNum" sz="quarter" idx="5"/>
          </p:nvPr>
        </p:nvSpPr>
        <p:spPr/>
        <p:txBody>
          <a:bodyPr/>
          <a:lstStyle/>
          <a:p>
            <a:fld id="{B71FDC98-A51B-5B4D-8D16-E16912C4B709}" type="slidenum">
              <a:rPr lang="en-US" smtClean="0"/>
              <a:t>15</a:t>
            </a:fld>
            <a:endParaRPr lang="en-US" dirty="0"/>
          </a:p>
        </p:txBody>
      </p:sp>
    </p:spTree>
    <p:extLst>
      <p:ext uri="{BB962C8B-B14F-4D97-AF65-F5344CB8AC3E}">
        <p14:creationId xmlns:p14="http://schemas.microsoft.com/office/powerpoint/2010/main" val="2635148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812088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8199-C6CF-4DFF-A750-435F06CC74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F2D5EB-F993-411F-9DBA-971321FC0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A5D216-27F9-4078-8349-ABC9F614A5E7}"/>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5" name="Footer Placeholder 4">
            <a:extLst>
              <a:ext uri="{FF2B5EF4-FFF2-40B4-BE49-F238E27FC236}">
                <a16:creationId xmlns:a16="http://schemas.microsoft.com/office/drawing/2014/main" id="{4384F8A8-FBA7-4F25-ADEA-AF346495DE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4609F8-5897-4724-8FA6-3EFDE8F2DD79}"/>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3500727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0F0C-7BA8-490D-B4C9-CCE145DCD19A}"/>
              </a:ext>
            </a:extLst>
          </p:cNvPr>
          <p:cNvSpPr>
            <a:spLocks noGrp="1"/>
          </p:cNvSpPr>
          <p:nvPr>
            <p:ph type="title"/>
          </p:nvPr>
        </p:nvSpPr>
        <p:spPr>
          <a:xfrm>
            <a:off x="1084726" y="1709738"/>
            <a:ext cx="9143999" cy="3050523"/>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290E61-B837-4BE4-9BC7-6AF706BCCA42}"/>
              </a:ext>
            </a:extLst>
          </p:cNvPr>
          <p:cNvSpPr>
            <a:spLocks noGrp="1"/>
          </p:cNvSpPr>
          <p:nvPr>
            <p:ph type="body" idx="1"/>
          </p:nvPr>
        </p:nvSpPr>
        <p:spPr>
          <a:xfrm>
            <a:off x="1084726" y="4902488"/>
            <a:ext cx="9143999" cy="9850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52E15F-E46D-44C6-9FB9-07B0BC545AEF}"/>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5" name="Footer Placeholder 4">
            <a:extLst>
              <a:ext uri="{FF2B5EF4-FFF2-40B4-BE49-F238E27FC236}">
                <a16:creationId xmlns:a16="http://schemas.microsoft.com/office/drawing/2014/main" id="{2EBF6955-3667-4857-B35A-9E12F79886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114B309-D15E-4FA1-9B8D-8C1F3B56C375}"/>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2694013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19AB-91F9-4F80-9B5D-2E6FE925F0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9F334-D0CF-4DFD-BAA9-3ECD639B1F1E}"/>
              </a:ext>
            </a:extLst>
          </p:cNvPr>
          <p:cNvSpPr>
            <a:spLocks noGrp="1"/>
          </p:cNvSpPr>
          <p:nvPr>
            <p:ph sz="half" idx="1"/>
          </p:nvPr>
        </p:nvSpPr>
        <p:spPr>
          <a:xfrm>
            <a:off x="1077362" y="2227809"/>
            <a:ext cx="4942438" cy="3949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E0B5D-4613-4DA7-BA20-58B19BE8A496}"/>
              </a:ext>
            </a:extLst>
          </p:cNvPr>
          <p:cNvSpPr>
            <a:spLocks noGrp="1"/>
          </p:cNvSpPr>
          <p:nvPr>
            <p:ph sz="half" idx="2"/>
          </p:nvPr>
        </p:nvSpPr>
        <p:spPr>
          <a:xfrm>
            <a:off x="6172200" y="2227809"/>
            <a:ext cx="4855265" cy="3949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311AB-0603-424D-BC42-0CEAB3562BA4}"/>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6" name="Footer Placeholder 5">
            <a:extLst>
              <a:ext uri="{FF2B5EF4-FFF2-40B4-BE49-F238E27FC236}">
                <a16:creationId xmlns:a16="http://schemas.microsoft.com/office/drawing/2014/main" id="{7A3AA2AC-0C5F-4835-BE47-D780C29890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06C54C0-DFDA-4778-9EE8-5E5C30E05412}"/>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68219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3603-5B09-4916-8324-A6BDAB4E060E}"/>
              </a:ext>
            </a:extLst>
          </p:cNvPr>
          <p:cNvSpPr>
            <a:spLocks noGrp="1"/>
          </p:cNvSpPr>
          <p:nvPr>
            <p:ph type="title"/>
          </p:nvPr>
        </p:nvSpPr>
        <p:spPr>
          <a:xfrm>
            <a:off x="1084726" y="365125"/>
            <a:ext cx="994273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74073C-C15B-4218-9B84-6758955176E7}"/>
              </a:ext>
            </a:extLst>
          </p:cNvPr>
          <p:cNvSpPr>
            <a:spLocks noGrp="1"/>
          </p:cNvSpPr>
          <p:nvPr>
            <p:ph type="body" idx="1"/>
          </p:nvPr>
        </p:nvSpPr>
        <p:spPr>
          <a:xfrm>
            <a:off x="1084725" y="1681163"/>
            <a:ext cx="4912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116D27-36F6-440B-A9BE-8B9499047CEF}"/>
              </a:ext>
            </a:extLst>
          </p:cNvPr>
          <p:cNvSpPr>
            <a:spLocks noGrp="1"/>
          </p:cNvSpPr>
          <p:nvPr>
            <p:ph sz="half" idx="2"/>
          </p:nvPr>
        </p:nvSpPr>
        <p:spPr>
          <a:xfrm>
            <a:off x="1084726" y="2505075"/>
            <a:ext cx="4912849"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C12010D-7AC4-4A70-A211-6A29274119DB}"/>
              </a:ext>
            </a:extLst>
          </p:cNvPr>
          <p:cNvSpPr>
            <a:spLocks noGrp="1"/>
          </p:cNvSpPr>
          <p:nvPr>
            <p:ph type="body" sz="quarter" idx="3"/>
          </p:nvPr>
        </p:nvSpPr>
        <p:spPr>
          <a:xfrm>
            <a:off x="6172200" y="1681163"/>
            <a:ext cx="485526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AE85B5-3350-49A4-86A1-E5DAED491624}"/>
              </a:ext>
            </a:extLst>
          </p:cNvPr>
          <p:cNvSpPr>
            <a:spLocks noGrp="1"/>
          </p:cNvSpPr>
          <p:nvPr>
            <p:ph sz="quarter" idx="4"/>
          </p:nvPr>
        </p:nvSpPr>
        <p:spPr>
          <a:xfrm>
            <a:off x="6172200" y="2505075"/>
            <a:ext cx="48552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73E874-D08B-4D81-B82D-5DF242E4A1AA}"/>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8" name="Footer Placeholder 7">
            <a:extLst>
              <a:ext uri="{FF2B5EF4-FFF2-40B4-BE49-F238E27FC236}">
                <a16:creationId xmlns:a16="http://schemas.microsoft.com/office/drawing/2014/main" id="{AE174067-0FFA-41C3-A3A6-E8907CC32DE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7947985-FBC0-4118-8877-2E327F637DF5}"/>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934222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0282-3DE7-4AB9-83AC-AFEDD22AF3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A7436C-706A-443F-86CD-4444C82818B2}"/>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4" name="Footer Placeholder 3">
            <a:extLst>
              <a:ext uri="{FF2B5EF4-FFF2-40B4-BE49-F238E27FC236}">
                <a16:creationId xmlns:a16="http://schemas.microsoft.com/office/drawing/2014/main" id="{09B53292-7EA5-45D0-957F-636A44FC06D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476F59D-34BB-462C-B506-040B9E982FCB}"/>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77828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E55245-AB52-41B4-9B28-55E6527DA2F8}"/>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3" name="Footer Placeholder 2">
            <a:extLst>
              <a:ext uri="{FF2B5EF4-FFF2-40B4-BE49-F238E27FC236}">
                <a16:creationId xmlns:a16="http://schemas.microsoft.com/office/drawing/2014/main" id="{CA73B8AE-58B0-4FDF-8430-9D8D3DD5372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79E4D91-8619-43C1-841B-B5F47DE01739}"/>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2093359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A660-DF93-4947-B93F-BF118D3B5F80}"/>
              </a:ext>
            </a:extLst>
          </p:cNvPr>
          <p:cNvSpPr>
            <a:spLocks noGrp="1"/>
          </p:cNvSpPr>
          <p:nvPr>
            <p:ph type="title"/>
          </p:nvPr>
        </p:nvSpPr>
        <p:spPr>
          <a:xfrm>
            <a:off x="1084727" y="457200"/>
            <a:ext cx="3687298"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2F0292E-B3E1-4FD6-A7FA-C165BAC21C28}"/>
              </a:ext>
            </a:extLst>
          </p:cNvPr>
          <p:cNvSpPr>
            <a:spLocks noGrp="1"/>
          </p:cNvSpPr>
          <p:nvPr>
            <p:ph idx="1"/>
          </p:nvPr>
        </p:nvSpPr>
        <p:spPr>
          <a:xfrm>
            <a:off x="5183188" y="987425"/>
            <a:ext cx="5844277"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EFB0ECC-817B-4A71-AFB5-FC60A2BC3ABC}"/>
              </a:ext>
            </a:extLst>
          </p:cNvPr>
          <p:cNvSpPr>
            <a:spLocks noGrp="1"/>
          </p:cNvSpPr>
          <p:nvPr>
            <p:ph type="body" sz="half" idx="2"/>
          </p:nvPr>
        </p:nvSpPr>
        <p:spPr>
          <a:xfrm>
            <a:off x="1084727" y="2253343"/>
            <a:ext cx="3687298" cy="361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788E0B-6135-4F59-A35A-2CA1A8BA4ED2}"/>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6" name="Footer Placeholder 5">
            <a:extLst>
              <a:ext uri="{FF2B5EF4-FFF2-40B4-BE49-F238E27FC236}">
                <a16:creationId xmlns:a16="http://schemas.microsoft.com/office/drawing/2014/main" id="{FD0DEF36-4037-4E6D-988F-CC8E3F11C63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55C0D2D-D878-4723-A002-5A601EFB48A0}"/>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575680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59D5-B8A1-4C9C-A61F-E082A44330BB}"/>
              </a:ext>
            </a:extLst>
          </p:cNvPr>
          <p:cNvSpPr>
            <a:spLocks noGrp="1"/>
          </p:cNvSpPr>
          <p:nvPr>
            <p:ph type="title"/>
          </p:nvPr>
        </p:nvSpPr>
        <p:spPr>
          <a:xfrm>
            <a:off x="1084727" y="720433"/>
            <a:ext cx="3687298" cy="1587337"/>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4CB4F5F-E6E7-45C3-B35C-80F81FB1A5E8}"/>
              </a:ext>
            </a:extLst>
          </p:cNvPr>
          <p:cNvSpPr>
            <a:spLocks noGrp="1"/>
          </p:cNvSpPr>
          <p:nvPr>
            <p:ph type="pic" idx="1"/>
          </p:nvPr>
        </p:nvSpPr>
        <p:spPr>
          <a:xfrm>
            <a:off x="5183188" y="987425"/>
            <a:ext cx="58277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6633AB7-4F8E-4A9F-AC15-89E6A6E00347}"/>
              </a:ext>
            </a:extLst>
          </p:cNvPr>
          <p:cNvSpPr>
            <a:spLocks noGrp="1"/>
          </p:cNvSpPr>
          <p:nvPr>
            <p:ph type="body" sz="half" idx="2"/>
          </p:nvPr>
        </p:nvSpPr>
        <p:spPr>
          <a:xfrm>
            <a:off x="1084727" y="2449286"/>
            <a:ext cx="3687298" cy="3419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074B526-866D-4E11-A7F9-081BD4EDF484}"/>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6" name="Footer Placeholder 5">
            <a:extLst>
              <a:ext uri="{FF2B5EF4-FFF2-40B4-BE49-F238E27FC236}">
                <a16:creationId xmlns:a16="http://schemas.microsoft.com/office/drawing/2014/main" id="{CD758BF8-E962-4367-8495-62438FDD483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C20AE1-C97D-4E6C-9DB2-B2904C2CF247}"/>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2837407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89E81-5CFF-4A28-B9C8-5D54E51DF202}"/>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58A4CC8-DCB0-4E94-98A7-236E3D1866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1F802-21C2-44B2-A419-55469D826571}"/>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5" name="Footer Placeholder 4">
            <a:extLst>
              <a:ext uri="{FF2B5EF4-FFF2-40B4-BE49-F238E27FC236}">
                <a16:creationId xmlns:a16="http://schemas.microsoft.com/office/drawing/2014/main" id="{84BDB709-08FF-4C4A-8670-4CCA9146F9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395375-1CC8-4950-8439-877451C4266D}"/>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419233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8BDF0-A155-454D-B3E2-AD15D0905A62}"/>
              </a:ext>
            </a:extLst>
          </p:cNvPr>
          <p:cNvSpPr>
            <a:spLocks noGrp="1"/>
          </p:cNvSpPr>
          <p:nvPr>
            <p:ph type="title" orient="vert"/>
          </p:nvPr>
        </p:nvSpPr>
        <p:spPr>
          <a:xfrm>
            <a:off x="9073242" y="827313"/>
            <a:ext cx="2280557" cy="5061857"/>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7244E0D-96EC-4B35-BA5C-5DAFCC7281AE}"/>
              </a:ext>
            </a:extLst>
          </p:cNvPr>
          <p:cNvSpPr>
            <a:spLocks noGrp="1"/>
          </p:cNvSpPr>
          <p:nvPr>
            <p:ph type="body" orient="vert" idx="1"/>
          </p:nvPr>
        </p:nvSpPr>
        <p:spPr>
          <a:xfrm>
            <a:off x="838200" y="827313"/>
            <a:ext cx="8115300" cy="506185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3ADC4E-9FB1-439F-B0FB-47F47B3421A7}"/>
              </a:ext>
            </a:extLst>
          </p:cNvPr>
          <p:cNvSpPr>
            <a:spLocks noGrp="1"/>
          </p:cNvSpPr>
          <p:nvPr>
            <p:ph type="dt" sz="half" idx="10"/>
          </p:nvPr>
        </p:nvSpPr>
        <p:spPr/>
        <p:txBody>
          <a:bodyPr/>
          <a:lstStyle/>
          <a:p>
            <a:fld id="{8C28A28C-4C6A-46EA-90C0-4EE0B89CC5C7}" type="datetimeFigureOut">
              <a:rPr lang="en-US" smtClean="0"/>
              <a:t>3/5/23</a:t>
            </a:fld>
            <a:endParaRPr lang="en-US" dirty="0"/>
          </a:p>
        </p:txBody>
      </p:sp>
      <p:sp>
        <p:nvSpPr>
          <p:cNvPr id="5" name="Footer Placeholder 4">
            <a:extLst>
              <a:ext uri="{FF2B5EF4-FFF2-40B4-BE49-F238E27FC236}">
                <a16:creationId xmlns:a16="http://schemas.microsoft.com/office/drawing/2014/main" id="{637EE406-061A-4440-BA75-3B684FC848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6D93CF-F5F3-4897-A51E-47D577FDD344}"/>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213727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8C28A28C-4C6A-46EA-90C0-4EE0B89CC5C7}" type="datetimeFigureOut">
              <a:rPr lang="en-US" smtClean="0"/>
              <a:pPr/>
              <a:t>3/5/23</a:t>
            </a:fld>
            <a:endParaRPr lang="en-US" dirty="0"/>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635067305"/>
      </p:ext>
    </p:extLst>
  </p:cSld>
  <p:clrMap bg1="lt1" tx1="dk1" bg2="lt2" tx2="dk2" accent1="accent1" accent2="accent2" accent3="accent3" accent4="accent4" accent5="accent5" accent6="accent6" hlink="hlink" folHlink="folHlink"/>
  <p:sldLayoutIdLst>
    <p:sldLayoutId id="2147483752" r:id="rId1"/>
    <p:sldLayoutId id="2147483751" r:id="rId2"/>
    <p:sldLayoutId id="2147483750" r:id="rId3"/>
    <p:sldLayoutId id="2147483749" r:id="rId4"/>
    <p:sldLayoutId id="2147483748" r:id="rId5"/>
    <p:sldLayoutId id="2147483747" r:id="rId6"/>
    <p:sldLayoutId id="2147483746" r:id="rId7"/>
    <p:sldLayoutId id="2147483745" r:id="rId8"/>
    <p:sldLayoutId id="2147483744" r:id="rId9"/>
    <p:sldLayoutId id="2147483743" r:id="rId10"/>
    <p:sldLayoutId id="2147483742" r:id="rId11"/>
  </p:sldLayoutIdLst>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8.xml"/><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png"/><Relationship Id="rId4" Type="http://schemas.openxmlformats.org/officeDocument/2006/relationships/notesSlide" Target="../notesSlides/notesSlide11.xml"/><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2.png"/><Relationship Id="rId4" Type="http://schemas.openxmlformats.org/officeDocument/2006/relationships/notesSlide" Target="../notesSlides/notesSlide12.xml"/><Relationship Id="rId9" Type="http://schemas.microsoft.com/office/2007/relationships/diagramDrawing" Target="../diagrams/drawing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hyperlink" Target="https://doi.org/10.1111/josh.12310" TargetMode="External"/><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3148A4-EAE8-49C7-89F1-8E48B3A26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91EC67-90A4-584E-8872-A255B53EFB71}"/>
              </a:ext>
            </a:extLst>
          </p:cNvPr>
          <p:cNvSpPr>
            <a:spLocks noGrp="1"/>
          </p:cNvSpPr>
          <p:nvPr>
            <p:ph type="ctrTitle"/>
          </p:nvPr>
        </p:nvSpPr>
        <p:spPr>
          <a:xfrm>
            <a:off x="1743828" y="4111201"/>
            <a:ext cx="8654267" cy="1124073"/>
          </a:xfrm>
        </p:spPr>
        <p:txBody>
          <a:bodyPr anchor="b">
            <a:normAutofit/>
          </a:bodyPr>
          <a:lstStyle/>
          <a:p>
            <a:r>
              <a:rPr lang="en-US" dirty="0"/>
              <a:t>Parent-Teacher Presentation </a:t>
            </a:r>
          </a:p>
        </p:txBody>
      </p:sp>
      <p:sp>
        <p:nvSpPr>
          <p:cNvPr id="3" name="Subtitle 2">
            <a:extLst>
              <a:ext uri="{FF2B5EF4-FFF2-40B4-BE49-F238E27FC236}">
                <a16:creationId xmlns:a16="http://schemas.microsoft.com/office/drawing/2014/main" id="{7020242B-B222-C841-B346-9EB83D79DCE2}"/>
              </a:ext>
            </a:extLst>
          </p:cNvPr>
          <p:cNvSpPr>
            <a:spLocks noGrp="1"/>
          </p:cNvSpPr>
          <p:nvPr>
            <p:ph type="subTitle" idx="1"/>
          </p:nvPr>
        </p:nvSpPr>
        <p:spPr>
          <a:xfrm>
            <a:off x="1742038" y="5371605"/>
            <a:ext cx="8656058" cy="672412"/>
          </a:xfrm>
        </p:spPr>
        <p:txBody>
          <a:bodyPr anchor="t">
            <a:normAutofit/>
          </a:bodyPr>
          <a:lstStyle/>
          <a:p>
            <a:r>
              <a:rPr lang="en-US" dirty="0"/>
              <a:t>Hailie Gerhardt</a:t>
            </a:r>
          </a:p>
        </p:txBody>
      </p:sp>
      <p:sp>
        <p:nvSpPr>
          <p:cNvPr id="11" name="Freeform: Shape 10">
            <a:extLst>
              <a:ext uri="{FF2B5EF4-FFF2-40B4-BE49-F238E27FC236}">
                <a16:creationId xmlns:a16="http://schemas.microsoft.com/office/drawing/2014/main" id="{F96FDE2F-8352-4200-8537-0E8FC365F4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3495110" cy="3414822"/>
          </a:xfrm>
          <a:custGeom>
            <a:avLst/>
            <a:gdLst>
              <a:gd name="connsiteX0" fmla="*/ 3495110 w 3495110"/>
              <a:gd name="connsiteY0" fmla="*/ 3414822 h 3414822"/>
              <a:gd name="connsiteX1" fmla="*/ 26047 w 3495110"/>
              <a:gd name="connsiteY1" fmla="*/ 3414822 h 3414822"/>
              <a:gd name="connsiteX2" fmla="*/ 192248 w 3495110"/>
              <a:gd name="connsiteY2" fmla="*/ 3410701 h 3414822"/>
              <a:gd name="connsiteX3" fmla="*/ 3495109 w 3495110"/>
              <a:gd name="connsiteY3" fmla="*/ 320 h 3414822"/>
              <a:gd name="connsiteX4" fmla="*/ 13063 w 3495110"/>
              <a:gd name="connsiteY4" fmla="*/ 320 h 3414822"/>
              <a:gd name="connsiteX5" fmla="*/ 13063 w 3495110"/>
              <a:gd name="connsiteY5" fmla="*/ 3414822 h 3414822"/>
              <a:gd name="connsiteX6" fmla="*/ 13062 w 3495110"/>
              <a:gd name="connsiteY6" fmla="*/ 3414822 h 3414822"/>
              <a:gd name="connsiteX7" fmla="*/ 13062 w 3495110"/>
              <a:gd name="connsiteY7" fmla="*/ 322 h 3414822"/>
              <a:gd name="connsiteX8" fmla="*/ 0 w 3495110"/>
              <a:gd name="connsiteY8" fmla="*/ 322 h 3414822"/>
              <a:gd name="connsiteX9" fmla="*/ 0 w 3495110"/>
              <a:gd name="connsiteY9" fmla="*/ 0 h 3414822"/>
              <a:gd name="connsiteX10" fmla="*/ 3495110 w 3495110"/>
              <a:gd name="connsiteY10" fmla="*/ 0 h 341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95110" h="3414822">
                <a:moveTo>
                  <a:pt x="3495110" y="3414822"/>
                </a:moveTo>
                <a:lnTo>
                  <a:pt x="26047" y="3414822"/>
                </a:lnTo>
                <a:lnTo>
                  <a:pt x="192248" y="3410701"/>
                </a:lnTo>
                <a:cubicBezTo>
                  <a:pt x="2032056" y="3319241"/>
                  <a:pt x="3495109" y="1827339"/>
                  <a:pt x="3495109" y="320"/>
                </a:cubicBezTo>
                <a:lnTo>
                  <a:pt x="13063" y="320"/>
                </a:lnTo>
                <a:lnTo>
                  <a:pt x="13063" y="3414822"/>
                </a:lnTo>
                <a:lnTo>
                  <a:pt x="13062" y="3414822"/>
                </a:lnTo>
                <a:lnTo>
                  <a:pt x="13062" y="322"/>
                </a:lnTo>
                <a:lnTo>
                  <a:pt x="0" y="322"/>
                </a:lnTo>
                <a:lnTo>
                  <a:pt x="0" y="0"/>
                </a:lnTo>
                <a:lnTo>
                  <a:pt x="34951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Rectangle 12">
            <a:extLst>
              <a:ext uri="{FF2B5EF4-FFF2-40B4-BE49-F238E27FC236}">
                <a16:creationId xmlns:a16="http://schemas.microsoft.com/office/drawing/2014/main" id="{EE03AE3B-3A9F-4A74-A626-EA434E9E0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696893" y="0"/>
            <a:ext cx="3498943" cy="3414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Pastel colors in gradient surface design">
            <a:extLst>
              <a:ext uri="{FF2B5EF4-FFF2-40B4-BE49-F238E27FC236}">
                <a16:creationId xmlns:a16="http://schemas.microsoft.com/office/drawing/2014/main" id="{7F038FC1-DC6B-B419-3832-8A5615849C3B}"/>
              </a:ext>
            </a:extLst>
          </p:cNvPr>
          <p:cNvPicPr>
            <a:picLocks noChangeAspect="1"/>
          </p:cNvPicPr>
          <p:nvPr/>
        </p:nvPicPr>
        <p:blipFill rotWithShape="1">
          <a:blip r:embed="rId5"/>
          <a:srcRect t="18595" r="1" b="22656"/>
          <a:stretch/>
        </p:blipFill>
        <p:spPr>
          <a:xfrm>
            <a:off x="-1" y="10"/>
            <a:ext cx="8707925" cy="3414814"/>
          </a:xfrm>
          <a:custGeom>
            <a:avLst/>
            <a:gdLst/>
            <a:ahLst/>
            <a:cxnLst/>
            <a:rect l="l" t="t" r="r" b="b"/>
            <a:pathLst>
              <a:path w="8724646" h="3414824">
                <a:moveTo>
                  <a:pt x="3488733" y="0"/>
                </a:moveTo>
                <a:lnTo>
                  <a:pt x="8724646" y="0"/>
                </a:lnTo>
                <a:lnTo>
                  <a:pt x="8724646" y="3414822"/>
                </a:lnTo>
                <a:lnTo>
                  <a:pt x="3488733" y="3414822"/>
                </a:lnTo>
                <a:close/>
                <a:moveTo>
                  <a:pt x="3488732" y="0"/>
                </a:moveTo>
                <a:lnTo>
                  <a:pt x="3488732" y="3414824"/>
                </a:lnTo>
                <a:lnTo>
                  <a:pt x="0" y="3414824"/>
                </a:lnTo>
                <a:cubicBezTo>
                  <a:pt x="0" y="1528869"/>
                  <a:pt x="1561959" y="0"/>
                  <a:pt x="3488732" y="0"/>
                </a:cubicBezTo>
                <a:close/>
              </a:path>
            </a:pathLst>
          </a:custGeom>
        </p:spPr>
      </p:pic>
      <p:sp>
        <p:nvSpPr>
          <p:cNvPr id="15" name="Rectangle 34">
            <a:extLst>
              <a:ext uri="{FF2B5EF4-FFF2-40B4-BE49-F238E27FC236}">
                <a16:creationId xmlns:a16="http://schemas.microsoft.com/office/drawing/2014/main" id="{C4616447-380A-4DF1-834B-15E0529F4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7925" y="0"/>
            <a:ext cx="3495111" cy="3415146"/>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udio 5">
            <a:hlinkClick r:id="" action="ppaction://media"/>
            <a:extLst>
              <a:ext uri="{FF2B5EF4-FFF2-40B4-BE49-F238E27FC236}">
                <a16:creationId xmlns:a16="http://schemas.microsoft.com/office/drawing/2014/main" id="{A2D84028-1DBD-0B44-A586-C570E16635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08448412"/>
      </p:ext>
    </p:extLst>
  </p:cSld>
  <p:clrMapOvr>
    <a:masterClrMapping/>
  </p:clrMapOvr>
  <mc:AlternateContent xmlns:mc="http://schemas.openxmlformats.org/markup-compatibility/2006">
    <mc:Choice xmlns:p14="http://schemas.microsoft.com/office/powerpoint/2010/main" Requires="p14">
      <p:transition spd="slow" p14:dur="2000" advTm="29806"/>
    </mc:Choice>
    <mc:Fallback>
      <p:transition spd="slow" advTm="2980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93C0950-3C3C-4FE9-BE59-DAF5AEF99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F8C12B-2E12-9548-82F6-66BDCE860803}"/>
              </a:ext>
            </a:extLst>
          </p:cNvPr>
          <p:cNvSpPr>
            <a:spLocks noGrp="1"/>
          </p:cNvSpPr>
          <p:nvPr>
            <p:ph type="title"/>
          </p:nvPr>
        </p:nvSpPr>
        <p:spPr>
          <a:xfrm>
            <a:off x="1077362" y="720435"/>
            <a:ext cx="6608086" cy="1507375"/>
          </a:xfrm>
        </p:spPr>
        <p:txBody>
          <a:bodyPr>
            <a:normAutofit/>
          </a:bodyPr>
          <a:lstStyle/>
          <a:p>
            <a:r>
              <a:rPr lang="en-US" dirty="0"/>
              <a:t>Comprehensive Program Elements</a:t>
            </a:r>
          </a:p>
        </p:txBody>
      </p:sp>
      <p:sp>
        <p:nvSpPr>
          <p:cNvPr id="3" name="Content Placeholder 2">
            <a:extLst>
              <a:ext uri="{FF2B5EF4-FFF2-40B4-BE49-F238E27FC236}">
                <a16:creationId xmlns:a16="http://schemas.microsoft.com/office/drawing/2014/main" id="{F83C9810-A903-4043-B4EF-5A4D8A254949}"/>
              </a:ext>
            </a:extLst>
          </p:cNvPr>
          <p:cNvSpPr>
            <a:spLocks noGrp="1"/>
          </p:cNvSpPr>
          <p:nvPr>
            <p:ph idx="1"/>
          </p:nvPr>
        </p:nvSpPr>
        <p:spPr>
          <a:xfrm>
            <a:off x="1077362" y="2434974"/>
            <a:ext cx="6608086" cy="3505855"/>
          </a:xfrm>
        </p:spPr>
        <p:txBody>
          <a:bodyPr>
            <a:normAutofit/>
          </a:bodyPr>
          <a:lstStyle/>
          <a:p>
            <a:r>
              <a:rPr lang="en-US" dirty="0"/>
              <a:t>The school counselors at Springs High School are highly trained and dedicated professionals who are passionate about helping your student succeed. </a:t>
            </a:r>
          </a:p>
          <a:p>
            <a:r>
              <a:rPr lang="en-US" dirty="0"/>
              <a:t>Our comprehensive counseling program allows your student to grow and be supported in their </a:t>
            </a:r>
            <a:r>
              <a:rPr lang="en-US" b="1" dirty="0">
                <a:solidFill>
                  <a:schemeClr val="accent4"/>
                </a:solidFill>
              </a:rPr>
              <a:t>academic</a:t>
            </a:r>
            <a:r>
              <a:rPr lang="en-US" dirty="0"/>
              <a:t>, </a:t>
            </a:r>
            <a:r>
              <a:rPr lang="en-US" b="1" dirty="0">
                <a:solidFill>
                  <a:schemeClr val="accent4"/>
                </a:solidFill>
              </a:rPr>
              <a:t>socio-emotional</a:t>
            </a:r>
            <a:r>
              <a:rPr lang="en-US" dirty="0"/>
              <a:t>, and their future </a:t>
            </a:r>
            <a:r>
              <a:rPr lang="en-US" b="1" dirty="0">
                <a:solidFill>
                  <a:schemeClr val="accent4"/>
                </a:solidFill>
              </a:rPr>
              <a:t>career</a:t>
            </a:r>
            <a:r>
              <a:rPr lang="en-US" b="1" dirty="0"/>
              <a:t> </a:t>
            </a:r>
            <a:r>
              <a:rPr lang="en-US" dirty="0"/>
              <a:t>plans. </a:t>
            </a:r>
          </a:p>
          <a:p>
            <a:endParaRPr lang="en-US" dirty="0"/>
          </a:p>
        </p:txBody>
      </p:sp>
      <p:sp>
        <p:nvSpPr>
          <p:cNvPr id="10" name="Rectangle 9">
            <a:extLst>
              <a:ext uri="{FF2B5EF4-FFF2-40B4-BE49-F238E27FC236}">
                <a16:creationId xmlns:a16="http://schemas.microsoft.com/office/drawing/2014/main" id="{4C415DDA-2676-413C-8636-3E46EB18F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7925" y="3401303"/>
            <a:ext cx="3485994" cy="34566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CD5FADB-FB52-448C-9702-2000373C2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07923" y="-131"/>
            <a:ext cx="3488653" cy="340619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30F2F495-5DE2-4DF5-8741-3841A9DE41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8707925" y="3406925"/>
            <a:ext cx="3485990" cy="3451076"/>
          </a:xfrm>
          <a:custGeom>
            <a:avLst/>
            <a:gdLst>
              <a:gd name="connsiteX0" fmla="*/ 0 w 2559050"/>
              <a:gd name="connsiteY0" fmla="*/ 0 h 2559050"/>
              <a:gd name="connsiteX1" fmla="*/ 2559050 w 2559050"/>
              <a:gd name="connsiteY1" fmla="*/ 0 h 2559050"/>
              <a:gd name="connsiteX2" fmla="*/ 0 w 2559050"/>
              <a:gd name="connsiteY2" fmla="*/ 2559050 h 2559050"/>
            </a:gdLst>
            <a:ahLst/>
            <a:cxnLst>
              <a:cxn ang="0">
                <a:pos x="connsiteX0" y="connsiteY0"/>
              </a:cxn>
              <a:cxn ang="0">
                <a:pos x="connsiteX1" y="connsiteY1"/>
              </a:cxn>
              <a:cxn ang="0">
                <a:pos x="connsiteX2" y="connsiteY2"/>
              </a:cxn>
            </a:cxnLst>
            <a:rect l="l" t="t" r="r" b="b"/>
            <a:pathLst>
              <a:path w="2559050" h="2559050">
                <a:moveTo>
                  <a:pt x="0" y="0"/>
                </a:moveTo>
                <a:lnTo>
                  <a:pt x="2559050" y="0"/>
                </a:lnTo>
                <a:cubicBezTo>
                  <a:pt x="2559050" y="1413324"/>
                  <a:pt x="1413324" y="2559050"/>
                  <a:pt x="0" y="255905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6" name="Rectangle 34">
            <a:extLst>
              <a:ext uri="{FF2B5EF4-FFF2-40B4-BE49-F238E27FC236}">
                <a16:creationId xmlns:a16="http://schemas.microsoft.com/office/drawing/2014/main" id="{6A740D2F-CBAA-486B-B578-F35085ECE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749175" y="-41251"/>
            <a:ext cx="3417103" cy="3499599"/>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Audio 4">
            <a:hlinkClick r:id="" action="ppaction://media"/>
            <a:extLst>
              <a:ext uri="{FF2B5EF4-FFF2-40B4-BE49-F238E27FC236}">
                <a16:creationId xmlns:a16="http://schemas.microsoft.com/office/drawing/2014/main" id="{02C26B96-2C12-7941-B0A6-59C438C876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78079569"/>
      </p:ext>
    </p:extLst>
  </p:cSld>
  <p:clrMapOvr>
    <a:masterClrMapping/>
  </p:clrMapOvr>
  <mc:AlternateContent xmlns:mc="http://schemas.openxmlformats.org/markup-compatibility/2006">
    <mc:Choice xmlns:p14="http://schemas.microsoft.com/office/powerpoint/2010/main" Requires="p14">
      <p:transition spd="slow" p14:dur="2000" advTm="22402"/>
    </mc:Choice>
    <mc:Fallback>
      <p:transition spd="slow" advTm="2240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1766D0-745A-4921-A68E-56642A650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0C035A-ED6A-8043-8698-7C98F083994D}"/>
              </a:ext>
            </a:extLst>
          </p:cNvPr>
          <p:cNvSpPr>
            <a:spLocks noGrp="1"/>
          </p:cNvSpPr>
          <p:nvPr>
            <p:ph type="title"/>
          </p:nvPr>
        </p:nvSpPr>
        <p:spPr>
          <a:xfrm>
            <a:off x="1077364" y="720435"/>
            <a:ext cx="4140096" cy="1507375"/>
          </a:xfrm>
        </p:spPr>
        <p:txBody>
          <a:bodyPr>
            <a:normAutofit/>
          </a:bodyPr>
          <a:lstStyle/>
          <a:p>
            <a:r>
              <a:rPr lang="en-US" dirty="0"/>
              <a:t>Academic Success</a:t>
            </a:r>
          </a:p>
        </p:txBody>
      </p:sp>
      <p:sp>
        <p:nvSpPr>
          <p:cNvPr id="3" name="Content Placeholder 2">
            <a:extLst>
              <a:ext uri="{FF2B5EF4-FFF2-40B4-BE49-F238E27FC236}">
                <a16:creationId xmlns:a16="http://schemas.microsoft.com/office/drawing/2014/main" id="{532200F0-8E1B-414F-A890-3EC6A2D04298}"/>
              </a:ext>
            </a:extLst>
          </p:cNvPr>
          <p:cNvSpPr>
            <a:spLocks noGrp="1"/>
          </p:cNvSpPr>
          <p:nvPr>
            <p:ph idx="1"/>
          </p:nvPr>
        </p:nvSpPr>
        <p:spPr>
          <a:xfrm>
            <a:off x="1077364" y="2427316"/>
            <a:ext cx="4140096" cy="3513514"/>
          </a:xfrm>
        </p:spPr>
        <p:txBody>
          <a:bodyPr>
            <a:normAutofit/>
          </a:bodyPr>
          <a:lstStyle/>
          <a:p>
            <a:pPr>
              <a:lnSpc>
                <a:spcPct val="110000"/>
              </a:lnSpc>
            </a:pPr>
            <a:r>
              <a:rPr lang="en-US" sz="1500" dirty="0"/>
              <a:t>The counseling program is equipped to helping your student succeed in the classroom. Counselors are available to build schedules for students to reach their fullest potential. </a:t>
            </a:r>
          </a:p>
          <a:p>
            <a:pPr>
              <a:lnSpc>
                <a:spcPct val="110000"/>
              </a:lnSpc>
            </a:pPr>
            <a:r>
              <a:rPr lang="en-US" sz="1500" dirty="0"/>
              <a:t>Along with the diversity of courses offered at Springs High, we offer the following programs:</a:t>
            </a:r>
          </a:p>
          <a:p>
            <a:pPr marL="560070" lvl="1" indent="-285750">
              <a:lnSpc>
                <a:spcPct val="110000"/>
              </a:lnSpc>
              <a:buFont typeface="Arial" panose="020B0604020202020204" pitchFamily="34" charset="0"/>
              <a:buChar char="•"/>
            </a:pPr>
            <a:r>
              <a:rPr lang="en-US" sz="1500" dirty="0"/>
              <a:t>Career and Technical Center</a:t>
            </a:r>
          </a:p>
          <a:p>
            <a:pPr marL="560070" lvl="1" indent="-285750">
              <a:lnSpc>
                <a:spcPct val="110000"/>
              </a:lnSpc>
              <a:buFont typeface="Arial" panose="020B0604020202020204" pitchFamily="34" charset="0"/>
              <a:buChar char="•"/>
            </a:pPr>
            <a:r>
              <a:rPr lang="en-US" sz="1500" dirty="0"/>
              <a:t>Regional Governor’s School for Science and Technology</a:t>
            </a:r>
          </a:p>
          <a:p>
            <a:pPr marL="560070" lvl="1" indent="-285750">
              <a:lnSpc>
                <a:spcPct val="110000"/>
              </a:lnSpc>
              <a:buFont typeface="Arial" panose="020B0604020202020204" pitchFamily="34" charset="0"/>
              <a:buChar char="•"/>
            </a:pPr>
            <a:r>
              <a:rPr lang="en-US" sz="1500" dirty="0"/>
              <a:t>Regional S.T.EM. Academy</a:t>
            </a:r>
          </a:p>
          <a:p>
            <a:pPr marL="560070" lvl="1" indent="-285750">
              <a:lnSpc>
                <a:spcPct val="110000"/>
              </a:lnSpc>
              <a:buFont typeface="Arial" panose="020B0604020202020204" pitchFamily="34" charset="0"/>
              <a:buChar char="•"/>
            </a:pPr>
            <a:endParaRPr lang="en-US" sz="1500" dirty="0"/>
          </a:p>
          <a:p>
            <a:pPr marL="560070" lvl="1" indent="-285750">
              <a:lnSpc>
                <a:spcPct val="110000"/>
              </a:lnSpc>
              <a:buFont typeface="Arial" panose="020B0604020202020204" pitchFamily="34" charset="0"/>
              <a:buChar char="•"/>
            </a:pPr>
            <a:endParaRPr lang="en-US" sz="1500" dirty="0"/>
          </a:p>
        </p:txBody>
      </p:sp>
      <p:sp>
        <p:nvSpPr>
          <p:cNvPr id="12" name="Freeform: Shape 11">
            <a:extLst>
              <a:ext uri="{FF2B5EF4-FFF2-40B4-BE49-F238E27FC236}">
                <a16:creationId xmlns:a16="http://schemas.microsoft.com/office/drawing/2014/main" id="{583F1E3F-D7BF-4DB5-8016-70B9E385E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794726" y="-906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DD0D3E7A-8DF6-4A78-A03C-86AD69746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7088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Graphic 6" descr="Education">
            <a:extLst>
              <a:ext uri="{FF2B5EF4-FFF2-40B4-BE49-F238E27FC236}">
                <a16:creationId xmlns:a16="http://schemas.microsoft.com/office/drawing/2014/main" id="{0A7FDEB3-FE53-FC28-C728-B942FE8A4C3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6464" y="1034569"/>
            <a:ext cx="4788861" cy="4788861"/>
          </a:xfrm>
          <a:prstGeom prst="rect">
            <a:avLst/>
          </a:prstGeom>
        </p:spPr>
      </p:pic>
      <p:pic>
        <p:nvPicPr>
          <p:cNvPr id="5" name="Audio 4">
            <a:hlinkClick r:id="" action="ppaction://media"/>
            <a:extLst>
              <a:ext uri="{FF2B5EF4-FFF2-40B4-BE49-F238E27FC236}">
                <a16:creationId xmlns:a16="http://schemas.microsoft.com/office/drawing/2014/main" id="{B11D36A5-8B6F-D944-95C0-FB844ACB1CA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93422532"/>
      </p:ext>
    </p:extLst>
  </p:cSld>
  <p:clrMapOvr>
    <a:masterClrMapping/>
  </p:clrMapOvr>
  <mc:AlternateContent xmlns:mc="http://schemas.openxmlformats.org/markup-compatibility/2006">
    <mc:Choice xmlns:p14="http://schemas.microsoft.com/office/powerpoint/2010/main" Requires="p14">
      <p:transition spd="slow" p14:dur="2000" advTm="38403"/>
    </mc:Choice>
    <mc:Fallback>
      <p:transition spd="slow" advTm="3840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6A6BEB-445D-4093-8F28-DDE79D463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40D3FD-35E2-6B4B-B447-7B4F4AF3124B}"/>
              </a:ext>
            </a:extLst>
          </p:cNvPr>
          <p:cNvSpPr>
            <a:spLocks noGrp="1"/>
          </p:cNvSpPr>
          <p:nvPr>
            <p:ph type="title"/>
          </p:nvPr>
        </p:nvSpPr>
        <p:spPr>
          <a:xfrm>
            <a:off x="1082703" y="928688"/>
            <a:ext cx="3635294" cy="1829880"/>
          </a:xfrm>
        </p:spPr>
        <p:txBody>
          <a:bodyPr anchor="t">
            <a:normAutofit/>
          </a:bodyPr>
          <a:lstStyle/>
          <a:p>
            <a:r>
              <a:rPr lang="en-US" dirty="0"/>
              <a:t>Socio-Emotional Development</a:t>
            </a:r>
          </a:p>
        </p:txBody>
      </p:sp>
      <p:sp>
        <p:nvSpPr>
          <p:cNvPr id="3" name="Content Placeholder 2">
            <a:extLst>
              <a:ext uri="{FF2B5EF4-FFF2-40B4-BE49-F238E27FC236}">
                <a16:creationId xmlns:a16="http://schemas.microsoft.com/office/drawing/2014/main" id="{EAA75871-6C1E-D64B-9D0B-9C5016E609F3}"/>
              </a:ext>
            </a:extLst>
          </p:cNvPr>
          <p:cNvSpPr>
            <a:spLocks noGrp="1"/>
          </p:cNvSpPr>
          <p:nvPr>
            <p:ph idx="1"/>
          </p:nvPr>
        </p:nvSpPr>
        <p:spPr>
          <a:xfrm>
            <a:off x="5174428" y="928688"/>
            <a:ext cx="5934869" cy="1829880"/>
          </a:xfrm>
        </p:spPr>
        <p:txBody>
          <a:bodyPr anchor="t">
            <a:normAutofit/>
          </a:bodyPr>
          <a:lstStyle/>
          <a:p>
            <a:r>
              <a:rPr lang="en-US" dirty="0"/>
              <a:t>Our counselors offer extensive services that support our student’s needs. </a:t>
            </a:r>
          </a:p>
          <a:p>
            <a:r>
              <a:rPr lang="en-US" dirty="0"/>
              <a:t>We offer individual and small groups to assist students on all levels.  </a:t>
            </a:r>
          </a:p>
        </p:txBody>
      </p:sp>
      <p:sp>
        <p:nvSpPr>
          <p:cNvPr id="10" name="Rectangle 9">
            <a:extLst>
              <a:ext uri="{FF2B5EF4-FFF2-40B4-BE49-F238E27FC236}">
                <a16:creationId xmlns:a16="http://schemas.microsoft.com/office/drawing/2014/main" id="{6FECFF23-573E-48FD-AEA3-778CA1741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966" y="3428997"/>
            <a:ext cx="348387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8BE39B3-7C1C-425F-B799-15097B6F6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231513" y="3428996"/>
            <a:ext cx="5238060" cy="342899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3E58BA8A-5B7C-494F-9B72-D377702AC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13052" y="3428993"/>
            <a:ext cx="5269120" cy="3451080"/>
          </a:xfrm>
          <a:custGeom>
            <a:avLst/>
            <a:gdLst>
              <a:gd name="connsiteX0" fmla="*/ 1782752 w 5269120"/>
              <a:gd name="connsiteY0" fmla="*/ 0 h 3451080"/>
              <a:gd name="connsiteX1" fmla="*/ 0 w 5269120"/>
              <a:gd name="connsiteY1" fmla="*/ 0 h 3451080"/>
              <a:gd name="connsiteX2" fmla="*/ 0 w 5269120"/>
              <a:gd name="connsiteY2" fmla="*/ 3433880 h 3451080"/>
              <a:gd name="connsiteX3" fmla="*/ 1765461 w 5269120"/>
              <a:gd name="connsiteY3" fmla="*/ 3433880 h 3451080"/>
              <a:gd name="connsiteX4" fmla="*/ 1765461 w 5269120"/>
              <a:gd name="connsiteY4" fmla="*/ 3451080 h 3451080"/>
              <a:gd name="connsiteX5" fmla="*/ 5269120 w 5269120"/>
              <a:gd name="connsiteY5" fmla="*/ 4 h 3451080"/>
              <a:gd name="connsiteX6" fmla="*/ 1782752 w 5269120"/>
              <a:gd name="connsiteY6" fmla="*/ 4 h 345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20" h="3451080">
                <a:moveTo>
                  <a:pt x="1782752" y="0"/>
                </a:moveTo>
                <a:lnTo>
                  <a:pt x="0" y="0"/>
                </a:lnTo>
                <a:lnTo>
                  <a:pt x="0" y="3433880"/>
                </a:lnTo>
                <a:lnTo>
                  <a:pt x="1765461" y="3433880"/>
                </a:lnTo>
                <a:lnTo>
                  <a:pt x="1765461" y="3451080"/>
                </a:lnTo>
                <a:cubicBezTo>
                  <a:pt x="3700478" y="3451080"/>
                  <a:pt x="5269120" y="1905980"/>
                  <a:pt x="5269120" y="4"/>
                </a:cubicBezTo>
                <a:lnTo>
                  <a:pt x="1782752" y="4"/>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6" name="Rectangle 15">
            <a:extLst>
              <a:ext uri="{FF2B5EF4-FFF2-40B4-BE49-F238E27FC236}">
                <a16:creationId xmlns:a16="http://schemas.microsoft.com/office/drawing/2014/main" id="{CE5D5D6D-8AB3-444A-B0BD-BBDF7159C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461044" y="3428992"/>
            <a:ext cx="1736446" cy="34348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34">
            <a:extLst>
              <a:ext uri="{FF2B5EF4-FFF2-40B4-BE49-F238E27FC236}">
                <a16:creationId xmlns:a16="http://schemas.microsoft.com/office/drawing/2014/main" id="{EE416885-7C06-415E-855E-78192691A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040572" y="3428998"/>
            <a:ext cx="3429002" cy="3429002"/>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A360AAB7-CEAF-4BF5-810B-A73D4AF60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609279" y="4275275"/>
            <a:ext cx="3429000" cy="1736446"/>
          </a:xfrm>
          <a:custGeom>
            <a:avLst/>
            <a:gdLst>
              <a:gd name="connsiteX0" fmla="*/ 3423466 w 3423466"/>
              <a:gd name="connsiteY0" fmla="*/ 0 h 1718483"/>
              <a:gd name="connsiteX1" fmla="*/ 1710280 w 3423466"/>
              <a:gd name="connsiteY1" fmla="*/ 0 h 1718483"/>
              <a:gd name="connsiteX2" fmla="*/ 1710280 w 3423466"/>
              <a:gd name="connsiteY2" fmla="*/ 1 h 1718483"/>
              <a:gd name="connsiteX3" fmla="*/ 0 w 3423466"/>
              <a:gd name="connsiteY3" fmla="*/ 1 h 1718483"/>
              <a:gd name="connsiteX4" fmla="*/ 1538022 w 3423466"/>
              <a:gd name="connsiteY4" fmla="*/ 1709611 h 1718483"/>
              <a:gd name="connsiteX5" fmla="*/ 1710280 w 3423466"/>
              <a:gd name="connsiteY5" fmla="*/ 1718336 h 1718483"/>
              <a:gd name="connsiteX6" fmla="*/ 1710280 w 3423466"/>
              <a:gd name="connsiteY6" fmla="*/ 1718482 h 1718483"/>
              <a:gd name="connsiteX7" fmla="*/ 1711723 w 3423466"/>
              <a:gd name="connsiteY7" fmla="*/ 1718409 h 1718483"/>
              <a:gd name="connsiteX8" fmla="*/ 1713186 w 3423466"/>
              <a:gd name="connsiteY8" fmla="*/ 1718483 h 1718483"/>
              <a:gd name="connsiteX9" fmla="*/ 1713186 w 3423466"/>
              <a:gd name="connsiteY9" fmla="*/ 1718335 h 1718483"/>
              <a:gd name="connsiteX10" fmla="*/ 1885444 w 3423466"/>
              <a:gd name="connsiteY10" fmla="*/ 1709610 h 1718483"/>
              <a:gd name="connsiteX11" fmla="*/ 3423466 w 3423466"/>
              <a:gd name="connsiteY11" fmla="*/ 0 h 171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3466" h="1718483">
                <a:moveTo>
                  <a:pt x="3423466" y="0"/>
                </a:moveTo>
                <a:lnTo>
                  <a:pt x="1710280" y="0"/>
                </a:lnTo>
                <a:lnTo>
                  <a:pt x="1710280" y="1"/>
                </a:lnTo>
                <a:lnTo>
                  <a:pt x="0" y="1"/>
                </a:lnTo>
                <a:cubicBezTo>
                  <a:pt x="0" y="889774"/>
                  <a:pt x="674138" y="1621607"/>
                  <a:pt x="1538022" y="1709611"/>
                </a:cubicBezTo>
                <a:lnTo>
                  <a:pt x="1710280" y="1718336"/>
                </a:lnTo>
                <a:lnTo>
                  <a:pt x="1710280" y="1718482"/>
                </a:lnTo>
                <a:lnTo>
                  <a:pt x="1711723" y="1718409"/>
                </a:lnTo>
                <a:lnTo>
                  <a:pt x="1713186" y="1718483"/>
                </a:lnTo>
                <a:lnTo>
                  <a:pt x="1713186" y="1718335"/>
                </a:lnTo>
                <a:lnTo>
                  <a:pt x="1885444" y="1709610"/>
                </a:lnTo>
                <a:cubicBezTo>
                  <a:pt x="2749328" y="1621606"/>
                  <a:pt x="3423466" y="889773"/>
                  <a:pt x="34234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pic>
        <p:nvPicPr>
          <p:cNvPr id="5" name="Audio 4">
            <a:hlinkClick r:id="" action="ppaction://media"/>
            <a:extLst>
              <a:ext uri="{FF2B5EF4-FFF2-40B4-BE49-F238E27FC236}">
                <a16:creationId xmlns:a16="http://schemas.microsoft.com/office/drawing/2014/main" id="{DB9B85CF-948F-384D-A40F-A5E4A7E2CB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20896822"/>
      </p:ext>
    </p:extLst>
  </p:cSld>
  <p:clrMapOvr>
    <a:masterClrMapping/>
  </p:clrMapOvr>
  <mc:AlternateContent xmlns:mc="http://schemas.openxmlformats.org/markup-compatibility/2006">
    <mc:Choice xmlns:p14="http://schemas.microsoft.com/office/powerpoint/2010/main" Requires="p14">
      <p:transition spd="slow" p14:dur="2000" advTm="25964"/>
    </mc:Choice>
    <mc:Fallback>
      <p:transition spd="slow" advTm="2596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9">
            <a:extLst>
              <a:ext uri="{FF2B5EF4-FFF2-40B4-BE49-F238E27FC236}">
                <a16:creationId xmlns:a16="http://schemas.microsoft.com/office/drawing/2014/main" id="{AE192E3E-68A9-4F36-936C-1C8D0B9EF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9" name="Rectangle 11">
            <a:extLst>
              <a:ext uri="{FF2B5EF4-FFF2-40B4-BE49-F238E27FC236}">
                <a16:creationId xmlns:a16="http://schemas.microsoft.com/office/drawing/2014/main" id="{8FD4B6B7-8065-4AE9-A390-66D7974B0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47716B-7E17-8744-91B8-C15A2E00C4F3}"/>
              </a:ext>
            </a:extLst>
          </p:cNvPr>
          <p:cNvSpPr>
            <a:spLocks noGrp="1"/>
          </p:cNvSpPr>
          <p:nvPr>
            <p:ph type="title"/>
          </p:nvPr>
        </p:nvSpPr>
        <p:spPr>
          <a:xfrm>
            <a:off x="971812" y="603875"/>
            <a:ext cx="8657450" cy="1124073"/>
          </a:xfrm>
        </p:spPr>
        <p:txBody>
          <a:bodyPr vert="horz" lIns="91440" tIns="45720" rIns="91440" bIns="45720" rtlCol="0" anchor="b">
            <a:normAutofit/>
          </a:bodyPr>
          <a:lstStyle/>
          <a:p>
            <a:r>
              <a:rPr lang="en-US" dirty="0"/>
              <a:t>Career Planning</a:t>
            </a:r>
          </a:p>
        </p:txBody>
      </p:sp>
      <p:sp>
        <p:nvSpPr>
          <p:cNvPr id="21" name="Rectangle 13">
            <a:extLst>
              <a:ext uri="{FF2B5EF4-FFF2-40B4-BE49-F238E27FC236}">
                <a16:creationId xmlns:a16="http://schemas.microsoft.com/office/drawing/2014/main" id="{CF4A8E41-D8EC-4EE3-8B91-28A46B61D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3439950"/>
            <a:ext cx="10500930" cy="34177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34">
            <a:extLst>
              <a:ext uri="{FF2B5EF4-FFF2-40B4-BE49-F238E27FC236}">
                <a16:creationId xmlns:a16="http://schemas.microsoft.com/office/drawing/2014/main" id="{4F3B757D-0E27-492C-BCCC-13E1CA17E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00" y="3405873"/>
            <a:ext cx="3417721" cy="3485877"/>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DB3FC6B-8D4F-4064-A20A-4FD311F05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13309" y="3439950"/>
            <a:ext cx="3478686" cy="34177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153E2EFD-6CBE-4FF7-94FE-0E552C06D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223903" y="3439950"/>
            <a:ext cx="6963551" cy="3417723"/>
          </a:xfrm>
          <a:custGeom>
            <a:avLst/>
            <a:gdLst>
              <a:gd name="connsiteX0" fmla="*/ 3423466 w 3423466"/>
              <a:gd name="connsiteY0" fmla="*/ 0 h 1718483"/>
              <a:gd name="connsiteX1" fmla="*/ 1710280 w 3423466"/>
              <a:gd name="connsiteY1" fmla="*/ 0 h 1718483"/>
              <a:gd name="connsiteX2" fmla="*/ 1710280 w 3423466"/>
              <a:gd name="connsiteY2" fmla="*/ 1 h 1718483"/>
              <a:gd name="connsiteX3" fmla="*/ 0 w 3423466"/>
              <a:gd name="connsiteY3" fmla="*/ 1 h 1718483"/>
              <a:gd name="connsiteX4" fmla="*/ 1538022 w 3423466"/>
              <a:gd name="connsiteY4" fmla="*/ 1709611 h 1718483"/>
              <a:gd name="connsiteX5" fmla="*/ 1710280 w 3423466"/>
              <a:gd name="connsiteY5" fmla="*/ 1718336 h 1718483"/>
              <a:gd name="connsiteX6" fmla="*/ 1710280 w 3423466"/>
              <a:gd name="connsiteY6" fmla="*/ 1718482 h 1718483"/>
              <a:gd name="connsiteX7" fmla="*/ 1711723 w 3423466"/>
              <a:gd name="connsiteY7" fmla="*/ 1718409 h 1718483"/>
              <a:gd name="connsiteX8" fmla="*/ 1713186 w 3423466"/>
              <a:gd name="connsiteY8" fmla="*/ 1718483 h 1718483"/>
              <a:gd name="connsiteX9" fmla="*/ 1713186 w 3423466"/>
              <a:gd name="connsiteY9" fmla="*/ 1718335 h 1718483"/>
              <a:gd name="connsiteX10" fmla="*/ 1885444 w 3423466"/>
              <a:gd name="connsiteY10" fmla="*/ 1709610 h 1718483"/>
              <a:gd name="connsiteX11" fmla="*/ 3423466 w 3423466"/>
              <a:gd name="connsiteY11" fmla="*/ 0 h 171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3466" h="1718483">
                <a:moveTo>
                  <a:pt x="3423466" y="0"/>
                </a:moveTo>
                <a:lnTo>
                  <a:pt x="1710280" y="0"/>
                </a:lnTo>
                <a:lnTo>
                  <a:pt x="1710280" y="1"/>
                </a:lnTo>
                <a:lnTo>
                  <a:pt x="0" y="1"/>
                </a:lnTo>
                <a:cubicBezTo>
                  <a:pt x="0" y="889774"/>
                  <a:pt x="674138" y="1621607"/>
                  <a:pt x="1538022" y="1709611"/>
                </a:cubicBezTo>
                <a:lnTo>
                  <a:pt x="1710280" y="1718336"/>
                </a:lnTo>
                <a:lnTo>
                  <a:pt x="1710280" y="1718482"/>
                </a:lnTo>
                <a:lnTo>
                  <a:pt x="1711723" y="1718409"/>
                </a:lnTo>
                <a:lnTo>
                  <a:pt x="1713186" y="1718483"/>
                </a:lnTo>
                <a:lnTo>
                  <a:pt x="1713186" y="1718335"/>
                </a:lnTo>
                <a:lnTo>
                  <a:pt x="1885444" y="1709610"/>
                </a:lnTo>
                <a:cubicBezTo>
                  <a:pt x="2749328" y="1621606"/>
                  <a:pt x="3423466" y="889773"/>
                  <a:pt x="342346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pic>
        <p:nvPicPr>
          <p:cNvPr id="22" name="Graphic 6" descr="Briefcase">
            <a:extLst>
              <a:ext uri="{FF2B5EF4-FFF2-40B4-BE49-F238E27FC236}">
                <a16:creationId xmlns:a16="http://schemas.microsoft.com/office/drawing/2014/main" id="{5C92BFEC-0A34-127A-A6E9-0ADA8B3C8E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71635" y="4549025"/>
            <a:ext cx="1757627" cy="1757627"/>
          </a:xfrm>
          <a:prstGeom prst="rect">
            <a:avLst/>
          </a:prstGeom>
        </p:spPr>
      </p:pic>
      <p:sp>
        <p:nvSpPr>
          <p:cNvPr id="4" name="TextBox 3">
            <a:extLst>
              <a:ext uri="{FF2B5EF4-FFF2-40B4-BE49-F238E27FC236}">
                <a16:creationId xmlns:a16="http://schemas.microsoft.com/office/drawing/2014/main" id="{F0E88D46-3F97-3A49-9243-45A139045AE2}"/>
              </a:ext>
            </a:extLst>
          </p:cNvPr>
          <p:cNvSpPr txBox="1"/>
          <p:nvPr/>
        </p:nvSpPr>
        <p:spPr>
          <a:xfrm>
            <a:off x="891251" y="1930586"/>
            <a:ext cx="8738011" cy="923330"/>
          </a:xfrm>
          <a:prstGeom prst="rect">
            <a:avLst/>
          </a:prstGeom>
          <a:noFill/>
        </p:spPr>
        <p:txBody>
          <a:bodyPr wrap="square" rtlCol="0">
            <a:spAutoFit/>
          </a:bodyPr>
          <a:lstStyle/>
          <a:p>
            <a:pPr marL="285750" indent="-285750">
              <a:buFont typeface="Arial" panose="020B0604020202020204" pitchFamily="34" charset="0"/>
              <a:buChar char="•"/>
            </a:pPr>
            <a:r>
              <a:rPr lang="en-US" dirty="0"/>
              <a:t>We strive to see our students succeed in their post secondary plans. Our counselors assist students with college planning, trade school options, military service, and more.</a:t>
            </a:r>
          </a:p>
        </p:txBody>
      </p:sp>
      <p:pic>
        <p:nvPicPr>
          <p:cNvPr id="5" name="Audio 4">
            <a:hlinkClick r:id="" action="ppaction://media"/>
            <a:extLst>
              <a:ext uri="{FF2B5EF4-FFF2-40B4-BE49-F238E27FC236}">
                <a16:creationId xmlns:a16="http://schemas.microsoft.com/office/drawing/2014/main" id="{0719342A-F822-3B47-97D2-759164A05BE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27789071"/>
      </p:ext>
    </p:extLst>
  </p:cSld>
  <p:clrMapOvr>
    <a:masterClrMapping/>
  </p:clrMapOvr>
  <mc:AlternateContent xmlns:mc="http://schemas.openxmlformats.org/markup-compatibility/2006">
    <mc:Choice xmlns:p14="http://schemas.microsoft.com/office/powerpoint/2010/main" Requires="p14">
      <p:transition spd="slow" p14:dur="2000" advTm="20875"/>
    </mc:Choice>
    <mc:Fallback>
      <p:transition spd="slow" advTm="2087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C829F-D54D-8D46-9E1E-0A6B67A1A606}"/>
              </a:ext>
            </a:extLst>
          </p:cNvPr>
          <p:cNvSpPr>
            <a:spLocks noGrp="1"/>
          </p:cNvSpPr>
          <p:nvPr>
            <p:ph type="title"/>
          </p:nvPr>
        </p:nvSpPr>
        <p:spPr/>
        <p:txBody>
          <a:bodyPr/>
          <a:lstStyle/>
          <a:p>
            <a:r>
              <a:rPr lang="en-US" dirty="0"/>
              <a:t>Advocacy </a:t>
            </a:r>
          </a:p>
        </p:txBody>
      </p:sp>
      <p:pic>
        <p:nvPicPr>
          <p:cNvPr id="4" name="Audio 3">
            <a:hlinkClick r:id="" action="ppaction://media"/>
            <a:extLst>
              <a:ext uri="{FF2B5EF4-FFF2-40B4-BE49-F238E27FC236}">
                <a16:creationId xmlns:a16="http://schemas.microsoft.com/office/drawing/2014/main" id="{F91D2EBB-4892-7143-87E0-9F85B126F9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38785994"/>
      </p:ext>
    </p:extLst>
  </p:cSld>
  <p:clrMapOvr>
    <a:masterClrMapping/>
  </p:clrMapOvr>
  <mc:AlternateContent xmlns:mc="http://schemas.openxmlformats.org/markup-compatibility/2006">
    <mc:Choice xmlns:p14="http://schemas.microsoft.com/office/powerpoint/2010/main" Requires="p14">
      <p:transition spd="slow" p14:dur="2000" advTm="14573"/>
    </mc:Choice>
    <mc:Fallback>
      <p:transition spd="slow" advTm="1457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A1766D0-745A-4921-A68E-56642A650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01B30F7-380E-3541-9FE1-5654E0C8F0B0}"/>
              </a:ext>
            </a:extLst>
          </p:cNvPr>
          <p:cNvSpPr>
            <a:spLocks noGrp="1"/>
          </p:cNvSpPr>
          <p:nvPr>
            <p:ph type="title"/>
          </p:nvPr>
        </p:nvSpPr>
        <p:spPr>
          <a:xfrm>
            <a:off x="1077364" y="720435"/>
            <a:ext cx="4140096" cy="1507375"/>
          </a:xfrm>
        </p:spPr>
        <p:txBody>
          <a:bodyPr>
            <a:normAutofit/>
          </a:bodyPr>
          <a:lstStyle/>
          <a:p>
            <a:r>
              <a:rPr lang="en-US" dirty="0"/>
              <a:t>Our Advocacy Statement</a:t>
            </a:r>
          </a:p>
        </p:txBody>
      </p:sp>
      <p:sp>
        <p:nvSpPr>
          <p:cNvPr id="3" name="Content Placeholder 2">
            <a:extLst>
              <a:ext uri="{FF2B5EF4-FFF2-40B4-BE49-F238E27FC236}">
                <a16:creationId xmlns:a16="http://schemas.microsoft.com/office/drawing/2014/main" id="{57FC8EEB-3233-834C-9DA8-96B87FD6EE49}"/>
              </a:ext>
            </a:extLst>
          </p:cNvPr>
          <p:cNvSpPr>
            <a:spLocks noGrp="1"/>
          </p:cNvSpPr>
          <p:nvPr>
            <p:ph idx="1"/>
          </p:nvPr>
        </p:nvSpPr>
        <p:spPr>
          <a:xfrm>
            <a:off x="1077364" y="2427316"/>
            <a:ext cx="4140096" cy="3513514"/>
          </a:xfrm>
        </p:spPr>
        <p:txBody>
          <a:bodyPr>
            <a:normAutofit/>
          </a:bodyPr>
          <a:lstStyle/>
          <a:p>
            <a:r>
              <a:rPr lang="en-US" sz="1800" dirty="0">
                <a:effectLst/>
                <a:ea typeface="Georgia" panose="02040502050405020303" pitchFamily="18" charset="0"/>
                <a:cs typeface="Georgia" panose="02040502050405020303" pitchFamily="18" charset="0"/>
              </a:rPr>
              <a:t>The counselors at Springs High School are dedicated to advocate for every student’s needs. We are highly trained mental health professionals with ties to stakeholders and other community resources. We assure you that your child will be seen, heard, and understood.</a:t>
            </a:r>
          </a:p>
          <a:p>
            <a:endParaRPr lang="en-US" dirty="0"/>
          </a:p>
        </p:txBody>
      </p:sp>
      <p:sp>
        <p:nvSpPr>
          <p:cNvPr id="21" name="Freeform: Shape 20">
            <a:extLst>
              <a:ext uri="{FF2B5EF4-FFF2-40B4-BE49-F238E27FC236}">
                <a16:creationId xmlns:a16="http://schemas.microsoft.com/office/drawing/2014/main" id="{583F1E3F-D7BF-4DB5-8016-70B9E385E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794726" y="-906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DD0D3E7A-8DF6-4A78-A03C-86AD69746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7088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Graphic 6" descr="Megaphone">
            <a:extLst>
              <a:ext uri="{FF2B5EF4-FFF2-40B4-BE49-F238E27FC236}">
                <a16:creationId xmlns:a16="http://schemas.microsoft.com/office/drawing/2014/main" id="{0D3F9592-7A84-D06B-25E5-7F9EC11DB5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6464" y="1034569"/>
            <a:ext cx="4788861" cy="4788861"/>
          </a:xfrm>
          <a:prstGeom prst="rect">
            <a:avLst/>
          </a:prstGeom>
        </p:spPr>
      </p:pic>
      <p:pic>
        <p:nvPicPr>
          <p:cNvPr id="5" name="Audio 4">
            <a:hlinkClick r:id="" action="ppaction://media"/>
            <a:extLst>
              <a:ext uri="{FF2B5EF4-FFF2-40B4-BE49-F238E27FC236}">
                <a16:creationId xmlns:a16="http://schemas.microsoft.com/office/drawing/2014/main" id="{183A954B-E50C-4E41-81C0-E9801023067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14959886"/>
      </p:ext>
    </p:extLst>
  </p:cSld>
  <p:clrMapOvr>
    <a:masterClrMapping/>
  </p:clrMapOvr>
  <mc:AlternateContent xmlns:mc="http://schemas.openxmlformats.org/markup-compatibility/2006">
    <mc:Choice xmlns:p14="http://schemas.microsoft.com/office/powerpoint/2010/main" Requires="p14">
      <p:transition spd="slow" p14:dur="2000" advTm="42491"/>
    </mc:Choice>
    <mc:Fallback>
      <p:transition spd="slow" advTm="4249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A1951E2-8F97-4C6F-9735-8234E367F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537D9A-762F-0B4A-AEED-486068B1BDAB}"/>
              </a:ext>
            </a:extLst>
          </p:cNvPr>
          <p:cNvSpPr>
            <a:spLocks noGrp="1"/>
          </p:cNvSpPr>
          <p:nvPr>
            <p:ph type="title"/>
          </p:nvPr>
        </p:nvSpPr>
        <p:spPr>
          <a:xfrm>
            <a:off x="1077362" y="447676"/>
            <a:ext cx="10037276" cy="885824"/>
          </a:xfrm>
        </p:spPr>
        <p:txBody>
          <a:bodyPr anchor="ctr">
            <a:normAutofit/>
          </a:bodyPr>
          <a:lstStyle/>
          <a:p>
            <a:pPr algn="ctr"/>
            <a:r>
              <a:rPr lang="en-US" sz="2800"/>
              <a:t>Who is an advocate?</a:t>
            </a:r>
          </a:p>
        </p:txBody>
      </p:sp>
      <p:sp>
        <p:nvSpPr>
          <p:cNvPr id="11" name="Rectangle 10">
            <a:extLst>
              <a:ext uri="{FF2B5EF4-FFF2-40B4-BE49-F238E27FC236}">
                <a16:creationId xmlns:a16="http://schemas.microsoft.com/office/drawing/2014/main" id="{02FF53E3-0DDC-4270-9698-6F5D68343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08339"/>
            <a:ext cx="12192000" cy="51496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C1B9F3B-EE23-7E59-ADF4-BAEB28F0847D}"/>
              </a:ext>
            </a:extLst>
          </p:cNvPr>
          <p:cNvGraphicFramePr>
            <a:graphicFrameLocks noGrp="1"/>
          </p:cNvGraphicFramePr>
          <p:nvPr>
            <p:ph idx="1"/>
            <p:extLst>
              <p:ext uri="{D42A27DB-BD31-4B8C-83A1-F6EECF244321}">
                <p14:modId xmlns:p14="http://schemas.microsoft.com/office/powerpoint/2010/main" val="2219289483"/>
              </p:ext>
            </p:extLst>
          </p:nvPr>
        </p:nvGraphicFramePr>
        <p:xfrm>
          <a:off x="1077913" y="2809875"/>
          <a:ext cx="10036175" cy="31305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Audio 3">
            <a:hlinkClick r:id="" action="ppaction://media"/>
            <a:extLst>
              <a:ext uri="{FF2B5EF4-FFF2-40B4-BE49-F238E27FC236}">
                <a16:creationId xmlns:a16="http://schemas.microsoft.com/office/drawing/2014/main" id="{5872BD87-6EA0-AC4C-A27B-D052CF1B155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07383313"/>
      </p:ext>
    </p:extLst>
  </p:cSld>
  <p:clrMapOvr>
    <a:masterClrMapping/>
  </p:clrMapOvr>
  <mc:AlternateContent xmlns:mc="http://schemas.openxmlformats.org/markup-compatibility/2006">
    <mc:Choice xmlns:p14="http://schemas.microsoft.com/office/powerpoint/2010/main" Requires="p14">
      <p:transition spd="slow" p14:dur="2000" advTm="34582"/>
    </mc:Choice>
    <mc:Fallback>
      <p:transition spd="slow" advTm="3458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1AF30C-2BE1-4425-8E40-60A11CC7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5D3C8F-A791-EF4B-84AE-3B328F1C332B}"/>
              </a:ext>
            </a:extLst>
          </p:cNvPr>
          <p:cNvSpPr>
            <a:spLocks noGrp="1"/>
          </p:cNvSpPr>
          <p:nvPr>
            <p:ph type="title"/>
          </p:nvPr>
        </p:nvSpPr>
        <p:spPr>
          <a:xfrm>
            <a:off x="1082703" y="2769705"/>
            <a:ext cx="4930822" cy="3189034"/>
          </a:xfrm>
        </p:spPr>
        <p:txBody>
          <a:bodyPr anchor="t">
            <a:normAutofit/>
          </a:bodyPr>
          <a:lstStyle/>
          <a:p>
            <a:r>
              <a:rPr lang="en-US" dirty="0"/>
              <a:t>Equality </a:t>
            </a:r>
          </a:p>
        </p:txBody>
      </p:sp>
      <p:sp>
        <p:nvSpPr>
          <p:cNvPr id="10" name="Rectangle 9">
            <a:extLst>
              <a:ext uri="{FF2B5EF4-FFF2-40B4-BE49-F238E27FC236}">
                <a16:creationId xmlns:a16="http://schemas.microsoft.com/office/drawing/2014/main" id="{F53C8D9B-0C08-44F4-A4DD-1ABA59F20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6720"/>
            <a:ext cx="7035137" cy="171507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23E28D19-DEF6-4922-81CC-F5A7FEAD61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44" y="-6720"/>
            <a:ext cx="1721799" cy="1701630"/>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Rectangle 13">
            <a:extLst>
              <a:ext uri="{FF2B5EF4-FFF2-40B4-BE49-F238E27FC236}">
                <a16:creationId xmlns:a16="http://schemas.microsoft.com/office/drawing/2014/main" id="{7822AD57-C107-4CF3-ADED-3DD9FE1AE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035138" y="-6724"/>
            <a:ext cx="5162722" cy="17150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34">
            <a:extLst>
              <a:ext uri="{FF2B5EF4-FFF2-40B4-BE49-F238E27FC236}">
                <a16:creationId xmlns:a16="http://schemas.microsoft.com/office/drawing/2014/main" id="{CEDF2A68-601C-4BC5-A60B-9B0BEF2F5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5327589" y="-7468"/>
            <a:ext cx="1715079" cy="1715077"/>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B222359E-861F-4760-8C37-17F4D0FC1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7003" y="-45775"/>
            <a:ext cx="1750856" cy="1750864"/>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A93D9EB8-1425-E74C-BAF3-F8CF1D18AEAF}"/>
              </a:ext>
            </a:extLst>
          </p:cNvPr>
          <p:cNvSpPr>
            <a:spLocks noGrp="1"/>
          </p:cNvSpPr>
          <p:nvPr>
            <p:ph idx="1"/>
          </p:nvPr>
        </p:nvSpPr>
        <p:spPr>
          <a:xfrm>
            <a:off x="5327590" y="2769704"/>
            <a:ext cx="5691315" cy="3237479"/>
          </a:xfrm>
        </p:spPr>
        <p:txBody>
          <a:bodyPr anchor="t">
            <a:normAutofit/>
          </a:bodyPr>
          <a:lstStyle/>
          <a:p>
            <a:r>
              <a:rPr lang="en-US" dirty="0"/>
              <a:t>Our school has a zero-tolerance policy for discrimination.</a:t>
            </a:r>
          </a:p>
          <a:p>
            <a:r>
              <a:rPr lang="en-US" sz="1800" dirty="0">
                <a:effectLst/>
                <a:ea typeface="Georgia" panose="02040502050405020303" pitchFamily="18" charset="0"/>
                <a:cs typeface="Georgia" panose="02040502050405020303" pitchFamily="18" charset="0"/>
              </a:rPr>
              <a:t>We believe that all students have the power and the right to be successful. No matter their cultural background.</a:t>
            </a:r>
            <a:endParaRPr lang="en-US" dirty="0"/>
          </a:p>
          <a:p>
            <a:r>
              <a:rPr lang="en-US" dirty="0"/>
              <a:t>We promote a healthy and supportive school environment, a place where all students can express themselves. </a:t>
            </a:r>
          </a:p>
        </p:txBody>
      </p:sp>
      <p:pic>
        <p:nvPicPr>
          <p:cNvPr id="5" name="Audio 4">
            <a:hlinkClick r:id="" action="ppaction://media"/>
            <a:extLst>
              <a:ext uri="{FF2B5EF4-FFF2-40B4-BE49-F238E27FC236}">
                <a16:creationId xmlns:a16="http://schemas.microsoft.com/office/drawing/2014/main" id="{18B34354-7CF7-4F4A-8488-8EE5965ED4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4887639"/>
      </p:ext>
    </p:extLst>
  </p:cSld>
  <p:clrMapOvr>
    <a:masterClrMapping/>
  </p:clrMapOvr>
  <mc:AlternateContent xmlns:mc="http://schemas.openxmlformats.org/markup-compatibility/2006">
    <mc:Choice xmlns:p14="http://schemas.microsoft.com/office/powerpoint/2010/main" Requires="p14">
      <p:transition spd="slow" p14:dur="2000" advTm="25169"/>
    </mc:Choice>
    <mc:Fallback>
      <p:transition spd="slow" advTm="2516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E7214-6737-0645-984E-6DCB94D68874}"/>
              </a:ext>
            </a:extLst>
          </p:cNvPr>
          <p:cNvSpPr>
            <a:spLocks noGrp="1"/>
          </p:cNvSpPr>
          <p:nvPr>
            <p:ph type="ctrTitle"/>
          </p:nvPr>
        </p:nvSpPr>
        <p:spPr/>
        <p:txBody>
          <a:bodyPr>
            <a:normAutofit/>
          </a:bodyPr>
          <a:lstStyle/>
          <a:p>
            <a:r>
              <a:rPr lang="en-US" sz="4400" i="0" dirty="0">
                <a:solidFill>
                  <a:srgbClr val="2D3B45"/>
                </a:solidFill>
                <a:effectLst/>
              </a:rPr>
              <a:t>Access, Attainment &amp; Achievement</a:t>
            </a:r>
            <a:endParaRPr lang="en-US" sz="4400" dirty="0"/>
          </a:p>
        </p:txBody>
      </p:sp>
      <p:pic>
        <p:nvPicPr>
          <p:cNvPr id="4" name="Audio 3">
            <a:hlinkClick r:id="" action="ppaction://media"/>
            <a:extLst>
              <a:ext uri="{FF2B5EF4-FFF2-40B4-BE49-F238E27FC236}">
                <a16:creationId xmlns:a16="http://schemas.microsoft.com/office/drawing/2014/main" id="{E60F67B0-2757-7643-9D91-2539A3F425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09164383"/>
      </p:ext>
    </p:extLst>
  </p:cSld>
  <p:clrMapOvr>
    <a:masterClrMapping/>
  </p:clrMapOvr>
  <mc:AlternateContent xmlns:mc="http://schemas.openxmlformats.org/markup-compatibility/2006">
    <mc:Choice xmlns:p14="http://schemas.microsoft.com/office/powerpoint/2010/main" Requires="p14">
      <p:transition spd="slow" p14:dur="2000" advTm="13492"/>
    </mc:Choice>
    <mc:Fallback>
      <p:transition spd="slow" advTm="1349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D79F9-06E4-FF4E-BCAB-F9384531EE26}"/>
              </a:ext>
            </a:extLst>
          </p:cNvPr>
          <p:cNvSpPr>
            <a:spLocks noGrp="1"/>
          </p:cNvSpPr>
          <p:nvPr>
            <p:ph type="title"/>
          </p:nvPr>
        </p:nvSpPr>
        <p:spPr/>
        <p:txBody>
          <a:bodyPr/>
          <a:lstStyle/>
          <a:p>
            <a:r>
              <a:rPr lang="en-US" dirty="0"/>
              <a:t>Definitions</a:t>
            </a:r>
          </a:p>
        </p:txBody>
      </p:sp>
      <p:graphicFrame>
        <p:nvGraphicFramePr>
          <p:cNvPr id="7" name="Content Placeholder 2">
            <a:extLst>
              <a:ext uri="{FF2B5EF4-FFF2-40B4-BE49-F238E27FC236}">
                <a16:creationId xmlns:a16="http://schemas.microsoft.com/office/drawing/2014/main" id="{D688DDB2-AE07-523E-7504-1C92F1C5DFF7}"/>
              </a:ext>
            </a:extLst>
          </p:cNvPr>
          <p:cNvGraphicFramePr>
            <a:graphicFrameLocks noGrp="1"/>
          </p:cNvGraphicFramePr>
          <p:nvPr>
            <p:ph idx="1"/>
          </p:nvPr>
        </p:nvGraphicFramePr>
        <p:xfrm>
          <a:off x="1077362" y="2427316"/>
          <a:ext cx="9950103" cy="35135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E4EE37EE-9418-A140-A718-C99E7309F9DE}"/>
              </a:ext>
            </a:extLst>
          </p:cNvPr>
          <p:cNvSpPr txBox="1"/>
          <p:nvPr/>
        </p:nvSpPr>
        <p:spPr>
          <a:xfrm>
            <a:off x="402336" y="6242304"/>
            <a:ext cx="2399311" cy="369332"/>
          </a:xfrm>
          <a:prstGeom prst="rect">
            <a:avLst/>
          </a:prstGeom>
          <a:noFill/>
        </p:spPr>
        <p:txBody>
          <a:bodyPr wrap="none" rtlCol="0">
            <a:spAutoFit/>
          </a:bodyPr>
          <a:lstStyle/>
          <a:p>
            <a:r>
              <a:rPr lang="en-US" dirty="0"/>
              <a:t>Lewallen, et. al., 2015</a:t>
            </a:r>
          </a:p>
        </p:txBody>
      </p:sp>
      <p:pic>
        <p:nvPicPr>
          <p:cNvPr id="5" name="Audio 4">
            <a:hlinkClick r:id="" action="ppaction://media"/>
            <a:extLst>
              <a:ext uri="{FF2B5EF4-FFF2-40B4-BE49-F238E27FC236}">
                <a16:creationId xmlns:a16="http://schemas.microsoft.com/office/drawing/2014/main" id="{F48D686E-83FF-984B-8C52-D950C16B7D8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59660722"/>
      </p:ext>
    </p:extLst>
  </p:cSld>
  <p:clrMapOvr>
    <a:masterClrMapping/>
  </p:clrMapOvr>
  <mc:AlternateContent xmlns:mc="http://schemas.openxmlformats.org/markup-compatibility/2006">
    <mc:Choice xmlns:p14="http://schemas.microsoft.com/office/powerpoint/2010/main" Requires="p14">
      <p:transition spd="slow" p14:dur="2000" advTm="42278"/>
    </mc:Choice>
    <mc:Fallback>
      <p:transition spd="slow" advTm="4227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CA9E1-5D6B-064D-9FCC-3DAD8226050E}"/>
              </a:ext>
            </a:extLst>
          </p:cNvPr>
          <p:cNvSpPr>
            <a:spLocks noGrp="1"/>
          </p:cNvSpPr>
          <p:nvPr>
            <p:ph type="title"/>
          </p:nvPr>
        </p:nvSpPr>
        <p:spPr/>
        <p:txBody>
          <a:bodyPr/>
          <a:lstStyle/>
          <a:p>
            <a:r>
              <a:rPr lang="en-US" dirty="0"/>
              <a:t>Cultural, Ethical, Legal, and Political Considerations</a:t>
            </a:r>
          </a:p>
        </p:txBody>
      </p:sp>
      <p:graphicFrame>
        <p:nvGraphicFramePr>
          <p:cNvPr id="6" name="Content Placeholder 2">
            <a:extLst>
              <a:ext uri="{FF2B5EF4-FFF2-40B4-BE49-F238E27FC236}">
                <a16:creationId xmlns:a16="http://schemas.microsoft.com/office/drawing/2014/main" id="{94009D05-DF6D-3108-33E1-8828E81386F8}"/>
              </a:ext>
            </a:extLst>
          </p:cNvPr>
          <p:cNvGraphicFramePr>
            <a:graphicFrameLocks noGrp="1"/>
          </p:cNvGraphicFramePr>
          <p:nvPr>
            <p:ph idx="1"/>
          </p:nvPr>
        </p:nvGraphicFramePr>
        <p:xfrm>
          <a:off x="1077362" y="2427316"/>
          <a:ext cx="9950103" cy="35135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54E53EC6-DEC9-B542-BE53-594B30F19BE8}"/>
              </a:ext>
            </a:extLst>
          </p:cNvPr>
          <p:cNvSpPr txBox="1"/>
          <p:nvPr/>
        </p:nvSpPr>
        <p:spPr>
          <a:xfrm>
            <a:off x="463296" y="6156960"/>
            <a:ext cx="1440972" cy="369332"/>
          </a:xfrm>
          <a:prstGeom prst="rect">
            <a:avLst/>
          </a:prstGeom>
          <a:noFill/>
        </p:spPr>
        <p:txBody>
          <a:bodyPr wrap="none" rtlCol="0">
            <a:spAutoFit/>
          </a:bodyPr>
          <a:lstStyle/>
          <a:p>
            <a:r>
              <a:rPr lang="en-US" dirty="0"/>
              <a:t>ASCA, 2022</a:t>
            </a:r>
          </a:p>
        </p:txBody>
      </p:sp>
      <p:pic>
        <p:nvPicPr>
          <p:cNvPr id="5" name="Audio 4">
            <a:hlinkClick r:id="" action="ppaction://media"/>
            <a:extLst>
              <a:ext uri="{FF2B5EF4-FFF2-40B4-BE49-F238E27FC236}">
                <a16:creationId xmlns:a16="http://schemas.microsoft.com/office/drawing/2014/main" id="{5596EFF1-7745-1143-BF19-1B8A670E833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88267153"/>
      </p:ext>
    </p:extLst>
  </p:cSld>
  <p:clrMapOvr>
    <a:masterClrMapping/>
  </p:clrMapOvr>
  <mc:AlternateContent xmlns:mc="http://schemas.openxmlformats.org/markup-compatibility/2006">
    <mc:Choice xmlns:p14="http://schemas.microsoft.com/office/powerpoint/2010/main" Requires="p14">
      <p:transition spd="slow" p14:dur="2000" advTm="64221"/>
    </mc:Choice>
    <mc:Fallback>
      <p:transition spd="slow" advTm="6422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43BD-859D-DF4B-857A-73DDCED3A766}"/>
              </a:ext>
            </a:extLst>
          </p:cNvPr>
          <p:cNvSpPr>
            <a:spLocks noGrp="1"/>
          </p:cNvSpPr>
          <p:nvPr>
            <p:ph type="ctrTitle"/>
          </p:nvPr>
        </p:nvSpPr>
        <p:spPr/>
        <p:txBody>
          <a:bodyPr>
            <a:normAutofit/>
          </a:bodyPr>
          <a:lstStyle/>
          <a:p>
            <a:r>
              <a:rPr lang="en-US" sz="4400" i="0" dirty="0">
                <a:solidFill>
                  <a:srgbClr val="2D3B45"/>
                </a:solidFill>
                <a:effectLst/>
              </a:rPr>
              <a:t>Barriers to Student Development</a:t>
            </a:r>
            <a:endParaRPr lang="en-US" sz="4400" dirty="0"/>
          </a:p>
        </p:txBody>
      </p:sp>
      <p:pic>
        <p:nvPicPr>
          <p:cNvPr id="4" name="Audio 3">
            <a:hlinkClick r:id="" action="ppaction://media"/>
            <a:extLst>
              <a:ext uri="{FF2B5EF4-FFF2-40B4-BE49-F238E27FC236}">
                <a16:creationId xmlns:a16="http://schemas.microsoft.com/office/drawing/2014/main" id="{E9AB455F-0599-1D48-AA20-C392212FE1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61219778"/>
      </p:ext>
    </p:extLst>
  </p:cSld>
  <p:clrMapOvr>
    <a:masterClrMapping/>
  </p:clrMapOvr>
  <mc:AlternateContent xmlns:mc="http://schemas.openxmlformats.org/markup-compatibility/2006">
    <mc:Choice xmlns:p14="http://schemas.microsoft.com/office/powerpoint/2010/main" Requires="p14">
      <p:transition spd="slow" p14:dur="2000" advTm="22827"/>
    </mc:Choice>
    <mc:Fallback>
      <p:transition spd="slow" advTm="2282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0A1AF30C-2BE1-4425-8E40-60A11CC7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27CB67-C1F4-6A4C-83B3-A85FC7E399EA}"/>
              </a:ext>
            </a:extLst>
          </p:cNvPr>
          <p:cNvSpPr>
            <a:spLocks noGrp="1"/>
          </p:cNvSpPr>
          <p:nvPr>
            <p:ph type="title"/>
          </p:nvPr>
        </p:nvSpPr>
        <p:spPr>
          <a:xfrm>
            <a:off x="1082703" y="2769705"/>
            <a:ext cx="4930822" cy="3189034"/>
          </a:xfrm>
        </p:spPr>
        <p:txBody>
          <a:bodyPr anchor="t">
            <a:normAutofit/>
          </a:bodyPr>
          <a:lstStyle/>
          <a:p>
            <a:r>
              <a:rPr lang="en-US" dirty="0"/>
              <a:t>Barriers of Student Development</a:t>
            </a:r>
          </a:p>
        </p:txBody>
      </p:sp>
      <p:sp>
        <p:nvSpPr>
          <p:cNvPr id="21" name="Rectangle 9">
            <a:extLst>
              <a:ext uri="{FF2B5EF4-FFF2-40B4-BE49-F238E27FC236}">
                <a16:creationId xmlns:a16="http://schemas.microsoft.com/office/drawing/2014/main" id="{F53C8D9B-0C08-44F4-A4DD-1ABA59F20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6720"/>
            <a:ext cx="7035137" cy="171507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11">
            <a:extLst>
              <a:ext uri="{FF2B5EF4-FFF2-40B4-BE49-F238E27FC236}">
                <a16:creationId xmlns:a16="http://schemas.microsoft.com/office/drawing/2014/main" id="{23E28D19-DEF6-4922-81CC-F5A7FEAD61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44" y="-6720"/>
            <a:ext cx="1721799" cy="1701630"/>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13">
            <a:extLst>
              <a:ext uri="{FF2B5EF4-FFF2-40B4-BE49-F238E27FC236}">
                <a16:creationId xmlns:a16="http://schemas.microsoft.com/office/drawing/2014/main" id="{7822AD57-C107-4CF3-ADED-3DD9FE1AE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035138" y="-6724"/>
            <a:ext cx="5162722" cy="17150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34">
            <a:extLst>
              <a:ext uri="{FF2B5EF4-FFF2-40B4-BE49-F238E27FC236}">
                <a16:creationId xmlns:a16="http://schemas.microsoft.com/office/drawing/2014/main" id="{CEDF2A68-601C-4BC5-A60B-9B0BEF2F5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5327589" y="-7468"/>
            <a:ext cx="1715079" cy="1715077"/>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17">
            <a:extLst>
              <a:ext uri="{FF2B5EF4-FFF2-40B4-BE49-F238E27FC236}">
                <a16:creationId xmlns:a16="http://schemas.microsoft.com/office/drawing/2014/main" id="{B222359E-861F-4760-8C37-17F4D0FC1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7003" y="-45775"/>
            <a:ext cx="1750856" cy="1750864"/>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A7C474B8-0BAC-3842-92EC-87034BF8DF8A}"/>
              </a:ext>
            </a:extLst>
          </p:cNvPr>
          <p:cNvSpPr>
            <a:spLocks noGrp="1"/>
          </p:cNvSpPr>
          <p:nvPr>
            <p:ph idx="1"/>
          </p:nvPr>
        </p:nvSpPr>
        <p:spPr>
          <a:xfrm>
            <a:off x="6473952" y="2769704"/>
            <a:ext cx="4544953" cy="3237479"/>
          </a:xfrm>
        </p:spPr>
        <p:txBody>
          <a:bodyPr anchor="t">
            <a:normAutofit fontScale="92500" lnSpcReduction="20000"/>
          </a:bodyPr>
          <a:lstStyle/>
          <a:p>
            <a:pPr>
              <a:lnSpc>
                <a:spcPct val="110000"/>
              </a:lnSpc>
            </a:pPr>
            <a:r>
              <a:rPr lang="en-US" sz="1600" dirty="0"/>
              <a:t>It is important to recognize the barriers that some of our students may face. The barriers could include things inside or outside of school. Once a barrier is identified, a plan can be created to improve the student’s academic and overall performance.</a:t>
            </a:r>
          </a:p>
          <a:p>
            <a:pPr>
              <a:lnSpc>
                <a:spcPct val="110000"/>
              </a:lnSpc>
            </a:pPr>
            <a:r>
              <a:rPr lang="en-US" sz="1600" dirty="0"/>
              <a:t>Potential barriers include:</a:t>
            </a:r>
          </a:p>
          <a:p>
            <a:pPr marL="560070" lvl="1" indent="-285750">
              <a:lnSpc>
                <a:spcPct val="110000"/>
              </a:lnSpc>
              <a:buFont typeface="Arial" panose="020B0604020202020204" pitchFamily="34" charset="0"/>
              <a:buChar char="•"/>
            </a:pPr>
            <a:r>
              <a:rPr lang="en-US" b="0" dirty="0"/>
              <a:t>Learning Disabilities</a:t>
            </a:r>
          </a:p>
          <a:p>
            <a:pPr marL="560070" lvl="1" indent="-285750">
              <a:lnSpc>
                <a:spcPct val="110000"/>
              </a:lnSpc>
              <a:buFont typeface="Arial" panose="020B0604020202020204" pitchFamily="34" charset="0"/>
              <a:buChar char="•"/>
            </a:pPr>
            <a:r>
              <a:rPr lang="en-US" b="0" dirty="0"/>
              <a:t>Socioeconomic Status</a:t>
            </a:r>
          </a:p>
          <a:p>
            <a:pPr marL="560070" lvl="1" indent="-285750">
              <a:lnSpc>
                <a:spcPct val="110000"/>
              </a:lnSpc>
              <a:buFont typeface="Arial" panose="020B0604020202020204" pitchFamily="34" charset="0"/>
              <a:buChar char="•"/>
            </a:pPr>
            <a:r>
              <a:rPr lang="en-US" b="0" dirty="0"/>
              <a:t>Race</a:t>
            </a:r>
          </a:p>
          <a:p>
            <a:pPr marL="560070" lvl="1" indent="-285750">
              <a:lnSpc>
                <a:spcPct val="110000"/>
              </a:lnSpc>
              <a:buFont typeface="Arial" panose="020B0604020202020204" pitchFamily="34" charset="0"/>
              <a:buChar char="•"/>
            </a:pPr>
            <a:r>
              <a:rPr lang="en-US" b="0" dirty="0"/>
              <a:t>Culture</a:t>
            </a:r>
          </a:p>
          <a:p>
            <a:pPr marL="560070" lvl="1" indent="-285750">
              <a:lnSpc>
                <a:spcPct val="110000"/>
              </a:lnSpc>
              <a:buFont typeface="Arial" panose="020B0604020202020204" pitchFamily="34" charset="0"/>
              <a:buChar char="•"/>
            </a:pPr>
            <a:r>
              <a:rPr lang="en-US" b="0" dirty="0"/>
              <a:t>Language </a:t>
            </a:r>
          </a:p>
        </p:txBody>
      </p:sp>
      <p:pic>
        <p:nvPicPr>
          <p:cNvPr id="5" name="Audio 4">
            <a:hlinkClick r:id="" action="ppaction://media"/>
            <a:extLst>
              <a:ext uri="{FF2B5EF4-FFF2-40B4-BE49-F238E27FC236}">
                <a16:creationId xmlns:a16="http://schemas.microsoft.com/office/drawing/2014/main" id="{A2D563FF-6A3A-B141-9F97-8D44C8F149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85254803"/>
      </p:ext>
    </p:extLst>
  </p:cSld>
  <p:clrMapOvr>
    <a:masterClrMapping/>
  </p:clrMapOvr>
  <mc:AlternateContent xmlns:mc="http://schemas.openxmlformats.org/markup-compatibility/2006">
    <mc:Choice xmlns:p14="http://schemas.microsoft.com/office/powerpoint/2010/main" Requires="p14">
      <p:transition spd="slow" p14:dur="2000" advTm="85559"/>
    </mc:Choice>
    <mc:Fallback>
      <p:transition spd="slow" advTm="8555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CA977-FDB2-1148-B65B-0CF77954F3B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93C67F5-4C14-7A44-8ADE-A8C1791D8697}"/>
              </a:ext>
            </a:extLst>
          </p:cNvPr>
          <p:cNvSpPr>
            <a:spLocks noGrp="1"/>
          </p:cNvSpPr>
          <p:nvPr>
            <p:ph idx="1"/>
          </p:nvPr>
        </p:nvSpPr>
        <p:spPr/>
        <p:txBody>
          <a:bodyPr/>
          <a:lstStyle/>
          <a:p>
            <a:r>
              <a:rPr lang="en-US" dirty="0"/>
              <a:t>ASCA, (2022)., A.1.d “</a:t>
            </a:r>
            <a:r>
              <a:rPr lang="en-US" b="0" i="0" u="none" strike="noStrike" dirty="0">
                <a:solidFill>
                  <a:srgbClr val="212121"/>
                </a:solidFill>
                <a:effectLst/>
              </a:rPr>
              <a:t>Provide culturally responsive instruction and appraisal and advisement to students.”, </a:t>
            </a:r>
            <a:r>
              <a:rPr lang="en-US" i="1" dirty="0"/>
              <a:t>Ethical Standards for School Counselors</a:t>
            </a:r>
            <a:r>
              <a:rPr lang="en-US" dirty="0"/>
              <a:t>, Alexandria, VA.</a:t>
            </a:r>
          </a:p>
          <a:p>
            <a:r>
              <a:rPr lang="en-US" dirty="0"/>
              <a:t>Lewallen, T.C., Hunt, H., Potts-</a:t>
            </a:r>
            <a:r>
              <a:rPr lang="en-US" dirty="0" err="1"/>
              <a:t>Datema</a:t>
            </a:r>
            <a:r>
              <a:rPr lang="en-US" dirty="0"/>
              <a:t>, W., Zara, S., (2015)., </a:t>
            </a:r>
            <a:r>
              <a:rPr lang="en-US" i="1" dirty="0"/>
              <a:t>The Whole School, Whole Community, Whole Child Model: A New Approach for Improving Educational Attainment and Healthy Development for Students., </a:t>
            </a:r>
            <a:r>
              <a:rPr lang="en-US" b="0" i="0" dirty="0">
                <a:solidFill>
                  <a:srgbClr val="767676"/>
                </a:solidFill>
                <a:effectLst/>
                <a:latin typeface="Open Sans" panose="020B0606030504020204" pitchFamily="34" charset="0"/>
              </a:rPr>
              <a:t> </a:t>
            </a:r>
            <a:r>
              <a:rPr lang="en-US" i="0" u="none" strike="noStrike" dirty="0">
                <a:effectLst/>
                <a:hlinkClick r:id="rId5">
                  <a:extLst>
                    <a:ext uri="{A12FA001-AC4F-418D-AE19-62706E023703}">
                      <ahyp:hlinkClr xmlns:ahyp="http://schemas.microsoft.com/office/drawing/2018/hyperlinkcolor" val="tx"/>
                    </a:ext>
                  </a:extLst>
                </a:hlinkClick>
              </a:rPr>
              <a:t>https://doi.org/10.1111/josh.12310</a:t>
            </a:r>
            <a:r>
              <a:rPr lang="en-US" i="0" u="none" strike="noStrike" dirty="0">
                <a:effectLst/>
              </a:rPr>
              <a:t> </a:t>
            </a:r>
            <a:endParaRPr lang="en-US" i="0" dirty="0">
              <a:effectLst/>
            </a:endParaRPr>
          </a:p>
          <a:p>
            <a:pPr marL="0" indent="0">
              <a:buNone/>
            </a:pPr>
            <a:endParaRPr lang="en-US" i="1" dirty="0"/>
          </a:p>
        </p:txBody>
      </p:sp>
      <p:pic>
        <p:nvPicPr>
          <p:cNvPr id="5" name="Audio 4">
            <a:hlinkClick r:id="" action="ppaction://media"/>
            <a:extLst>
              <a:ext uri="{FF2B5EF4-FFF2-40B4-BE49-F238E27FC236}">
                <a16:creationId xmlns:a16="http://schemas.microsoft.com/office/drawing/2014/main" id="{5A15D7EF-8D81-D94E-A287-0DB71F36342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43582423"/>
      </p:ext>
    </p:extLst>
  </p:cSld>
  <p:clrMapOvr>
    <a:masterClrMapping/>
  </p:clrMapOvr>
  <mc:AlternateContent xmlns:mc="http://schemas.openxmlformats.org/markup-compatibility/2006">
    <mc:Choice xmlns:p14="http://schemas.microsoft.com/office/powerpoint/2010/main" Requires="p14">
      <p:transition spd="slow" p14:dur="2000" advTm="5497"/>
    </mc:Choice>
    <mc:Fallback>
      <p:transition spd="slow" advTm="5497"/>
    </mc:Fallback>
  </mc:AlternateContent>
</p:sld>
</file>

<file path=ppt/theme/theme1.xml><?xml version="1.0" encoding="utf-8"?>
<a:theme xmlns:a="http://schemas.openxmlformats.org/drawingml/2006/main" name="BlocksVTI">
  <a:themeElements>
    <a:clrScheme name="AnalogousFromLightSeedLeftStep">
      <a:dk1>
        <a:srgbClr val="000000"/>
      </a:dk1>
      <a:lt1>
        <a:srgbClr val="FFFFFF"/>
      </a:lt1>
      <a:dk2>
        <a:srgbClr val="41242B"/>
      </a:dk2>
      <a:lt2>
        <a:srgbClr val="E2E7E8"/>
      </a:lt2>
      <a:accent1>
        <a:srgbClr val="DF8E7E"/>
      </a:accent1>
      <a:accent2>
        <a:srgbClr val="D8617E"/>
      </a:accent2>
      <a:accent3>
        <a:srgbClr val="DF7EBE"/>
      </a:accent3>
      <a:accent4>
        <a:srgbClr val="CE61D8"/>
      </a:accent4>
      <a:accent5>
        <a:srgbClr val="AF7EDF"/>
      </a:accent5>
      <a:accent6>
        <a:srgbClr val="6B61D8"/>
      </a:accent6>
      <a:hlink>
        <a:srgbClr val="5A8B95"/>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{EA797BEE-E679-1746-A605-47D085E3C5FB}tf10001079</Template>
  <TotalTime>1101</TotalTime>
  <Words>1487</Words>
  <Application>Microsoft Macintosh PowerPoint</Application>
  <PresentationFormat>Widescreen</PresentationFormat>
  <Paragraphs>83</Paragraphs>
  <Slides>15</Slides>
  <Notes>15</Notes>
  <HiddenSlides>0</HiddenSlides>
  <MMClips>15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Avenir Next LT Pro</vt:lpstr>
      <vt:lpstr>Avenir Next LT Pro Light</vt:lpstr>
      <vt:lpstr>Calibri</vt:lpstr>
      <vt:lpstr>Open Sans</vt:lpstr>
      <vt:lpstr>BlocksVTI</vt:lpstr>
      <vt:lpstr>Parent-Teacher Presentation </vt:lpstr>
      <vt:lpstr>Comprehensive Program Elements</vt:lpstr>
      <vt:lpstr>Academic Success</vt:lpstr>
      <vt:lpstr>Socio-Emotional Development</vt:lpstr>
      <vt:lpstr>Career Planning</vt:lpstr>
      <vt:lpstr>Advocacy </vt:lpstr>
      <vt:lpstr>Our Advocacy Statement</vt:lpstr>
      <vt:lpstr>Who is an advocate?</vt:lpstr>
      <vt:lpstr>Equality </vt:lpstr>
      <vt:lpstr>Access, Attainment &amp; Achievement</vt:lpstr>
      <vt:lpstr>Definitions</vt:lpstr>
      <vt:lpstr>Cultural, Ethical, Legal, and Political Considerations</vt:lpstr>
      <vt:lpstr>Barriers to Student Development</vt:lpstr>
      <vt:lpstr>Barriers of Student Development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Parent-Teacher </dc:title>
  <dc:creator>Gerhardt, Hailie Elaine</dc:creator>
  <cp:lastModifiedBy>Gerhardt, Hailie Elaine</cp:lastModifiedBy>
  <cp:revision>27</cp:revision>
  <dcterms:created xsi:type="dcterms:W3CDTF">2023-03-02T16:33:58Z</dcterms:created>
  <dcterms:modified xsi:type="dcterms:W3CDTF">2023-03-05T20:34:56Z</dcterms:modified>
</cp:coreProperties>
</file>