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Lato" panose="020F0502020204030203" pitchFamily="34" charset="0"/>
      <p:regular r:id="rId27"/>
      <p:bold r:id="rId28"/>
      <p:italic r:id="rId29"/>
      <p:boldItalic r:id="rId30"/>
    </p:embeddedFont>
    <p:embeddedFont>
      <p:font typeface="Raleway" pitchFamily="2" charset="77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37"/>
  </p:normalViewPr>
  <p:slideViewPr>
    <p:cSldViewPr snapToGrid="0">
      <p:cViewPr varScale="1">
        <p:scale>
          <a:sx n="141" d="100"/>
          <a:sy n="141" d="100"/>
        </p:scale>
        <p:origin x="80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guidance lesson unit provided 7th grade students with the opportunity to explore their future college and career paths. It was a 4-week lesson that covered topics from college applications to resume building, and interview skills.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cb9cae8368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cb9cae8368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b9cae8368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cb9cae8368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Existing Data Sources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b9cae8368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b9cae8368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used MajorClarity for the data behind this lesson unit. MajorClarity provided reports of our students progress and I was able to access the county’s reports of our students and their ACP’s. This was helpful because I was able to look at the data and focus lesson planning on the needs of the students.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b9cae8368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cb9cae8368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Needs Assessments and Collaboration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cb9cae8368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cb9cae8368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 used Google to survey the 7th grade gym students. All 7th graders must complete the ACP’s in MajorClarity so that was part of the reasoning for choosing this age group.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cb9cae8368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cb9cae8368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Google Survey results.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b9cae8368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cb9cae8368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Google Survey results.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b9cae8368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b9cae8368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cb9cae8368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cb9cae8368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cb9cae8368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cb9cae8368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cb9cae8368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cb9cae8368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cb9cae8368_0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cb9cae8368_0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cb9cae8368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cb9cae8368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cb9cae8368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cb9cae8368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cb9cae8368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cb9cae8368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cb9cae8368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cb9cae8368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Our pre-/post-test and the “bulletin board” the students wanted to promote college readiness in the school.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cb9cae8368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cb9cae8368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few pictures of our icebreakers</a:t>
            </a: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cb9cae8368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cb9cae8368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cb9cae8368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cb9cae8368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cb9cae8368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cb9cae8368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cb9cae8368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cb9cae8368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b9cae8368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b9cae8368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cb9cae8368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cb9cae8368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erty.edu/behavioral-sciences/counselor-ed/wp-content/uploads/sites/43/2021/02/ADVANCED-INTERNSHIP-ASSESSMENT_ASCA-1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7950" y="13897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Your Future Starts Today!</a:t>
            </a:r>
            <a:endParaRPr dirty="0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7952" y="2667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17" dirty="0"/>
              <a:t>Hailie Gerhardt</a:t>
            </a:r>
            <a:endParaRPr sz="1717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17" dirty="0"/>
              <a:t>School of Behavioral Science, Liberty University</a:t>
            </a:r>
            <a:endParaRPr sz="17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Agenda</a:t>
            </a:r>
            <a:endParaRPr dirty="0"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numCol="2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Existing Data Sources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Needs Assessment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Description of Project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AIA Specialty Standards &amp; Rationale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ASCA Mindsets and Behaviors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Artifacts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Cultural Sensitivity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Evaluation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Existing Data Sources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Data</a:t>
            </a:r>
            <a:endParaRPr dirty="0"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MajorClarity reports of student progress</a:t>
            </a:r>
            <a:endParaRPr dirty="0"/>
          </a:p>
          <a:p>
            <a:pPr marL="91440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Students use MajorClarity in Career Connections class</a:t>
            </a:r>
            <a:endParaRPr dirty="0"/>
          </a:p>
          <a:p>
            <a:pPr marL="914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11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District wide reports from MajorClarity</a:t>
            </a:r>
            <a:endParaRPr dirty="0"/>
          </a:p>
          <a:p>
            <a:pPr marL="91440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County wide report of students’ progress and goals in the MajorClarity system</a:t>
            </a:r>
            <a:endParaRPr dirty="0"/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0600" y="66675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Needs Assessment and Collaboration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Needs Assessment and Collaboration</a:t>
            </a:r>
            <a:endParaRPr dirty="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Google Survey of students in 7th Grade gym class</a:t>
            </a:r>
            <a:endParaRPr dirty="0"/>
          </a:p>
          <a:p>
            <a:pPr marL="914400" lvl="1" indent="-298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dirty="0"/>
              <a:t>Questions included: MajorClarity, college planning, career goals, etc..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Collaboration with teachers, site supervisor, and administrators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Needs Assessment Results</a:t>
            </a:r>
            <a:endParaRPr dirty="0"/>
          </a:p>
        </p:txBody>
      </p:sp>
      <p:pic>
        <p:nvPicPr>
          <p:cNvPr id="122" name="Google Shape;122;p19" descr="Forms response chart. Question title: Have you completed Major Clarity academic planning?. Number of responses: 7 responses." title="Have you completed Major Clarity academic planning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875" y="1799476"/>
            <a:ext cx="5476500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 descr="Forms response chart. Question title: Are you interested in learning about careers and college readiness?. Number of responses: 7 responses." title="Are you interested in learning about careers and college readiness?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3701" y="1917088"/>
            <a:ext cx="4917627" cy="2069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Results Continued</a:t>
            </a:r>
            <a:endParaRPr dirty="0"/>
          </a:p>
        </p:txBody>
      </p:sp>
      <p:pic>
        <p:nvPicPr>
          <p:cNvPr id="129" name="Google Shape;129;p20" descr="Forms response chart. Question title: What are your after high-school plans?. Number of responses: 7 responses." title="What are your after high-school plans?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75" y="1920800"/>
            <a:ext cx="4869274" cy="204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 descr="Forms response chart. Question title: Have you looked at possible careers?. Number of responses: 7 responses." title="Have you looked at possible careers?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6825" y="1996775"/>
            <a:ext cx="4869274" cy="204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Description of Project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729450" y="13419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Project</a:t>
            </a:r>
            <a:endParaRPr dirty="0"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0" y="2012325"/>
            <a:ext cx="9075000" cy="25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/>
          <a:p>
            <a:pPr marL="457200" lvl="0" indent="-30441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984" dirty="0"/>
              <a:t>Seventh grade students will learn about post-secondary opportunities. They will gain insight on career planning, resume building, college, and other post-secondary opportunities.</a:t>
            </a:r>
            <a:endParaRPr sz="2984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84" dirty="0"/>
              <a:t>Lessons:</a:t>
            </a:r>
            <a:endParaRPr sz="2984" dirty="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84" dirty="0"/>
              <a:t>Classroom guidance lesson 1: </a:t>
            </a:r>
            <a:r>
              <a:rPr lang="en" sz="2984" dirty="0">
                <a:solidFill>
                  <a:srgbClr val="9900FF"/>
                </a:solidFill>
              </a:rPr>
              <a:t>Career Exploration in Major Clarity</a:t>
            </a:r>
            <a:endParaRPr sz="2984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84" dirty="0"/>
              <a:t>Classroom guidance lesson 2: </a:t>
            </a:r>
            <a:r>
              <a:rPr lang="en" sz="2984" dirty="0">
                <a:solidFill>
                  <a:srgbClr val="9900FF"/>
                </a:solidFill>
              </a:rPr>
              <a:t>Individual Career Research</a:t>
            </a:r>
            <a:endParaRPr sz="2984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84" dirty="0"/>
              <a:t>Classroom guidance lesson 3: </a:t>
            </a:r>
            <a:r>
              <a:rPr lang="en" sz="2984" dirty="0">
                <a:solidFill>
                  <a:srgbClr val="9900FF"/>
                </a:solidFill>
              </a:rPr>
              <a:t>College Planning</a:t>
            </a:r>
            <a:endParaRPr sz="2984" dirty="0">
              <a:solidFill>
                <a:srgbClr val="9900FF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984" dirty="0"/>
              <a:t>Classroom guidance lesson 4: </a:t>
            </a:r>
            <a:r>
              <a:rPr lang="en" sz="2984" dirty="0">
                <a:solidFill>
                  <a:srgbClr val="9900FF"/>
                </a:solidFill>
              </a:rPr>
              <a:t>Resume Building</a:t>
            </a:r>
            <a:endParaRPr sz="2984" dirty="0">
              <a:solidFill>
                <a:srgbClr val="9900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A.I.A Specialty Standards and Rationale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A.I.A Specialties </a:t>
            </a:r>
            <a:endParaRPr dirty="0"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1"/>
          </p:nvPr>
        </p:nvSpPr>
        <p:spPr>
          <a:xfrm>
            <a:off x="690600" y="1853850"/>
            <a:ext cx="8135700" cy="29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dirty="0"/>
              <a:t>Foundations: “Demonstrates the ability to articulate, model, and advocate for an appropriate school counselor identity and program.”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Counseling Prevention and Intervention: “Provides individual and group counseling and classroom guidance to promote the academic, career, and social/emotional development of students.”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Diversity and Advocacy: “Advocates for the learning and academic experiences necessary to promote the academic, career, and social/emotional development of students.”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Assessment: “Selects appropriate assessment strategies that can be used to evaluate a student’s academic, career, and social/emotional development.”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Research and Evaluation: “Analyzes and uses data (and relevant technology) to enhance school counseling programs.”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Academic Development: “Implements strategies and activities to prepare students for a full range of postsecondary options and opportunities.”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Collaboration and Consultation: “Consults with teachers, staff, and community -based organizations to promote student academic, career, and social/emotional development.”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700" dirty="0"/>
              <a:t>Leadership: “Intern works with others within and outside of the school community to influence policy, enhance services, and promote a developmentally appropriate, comprehensive school counseling program.” (AIA, 2023).</a:t>
            </a: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7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ASCA Mindsets and Behaviors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Mindsets</a:t>
            </a:r>
            <a:endParaRPr dirty="0"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“M 1. Belief in development of whole self, including a healthy balance of mental, social/emotional and physical well-being.” (ASCA, 2022).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“M 6. Understanding that postsecondary education and lifelong learning are necessary for long-term success.” (ASCA, 2022).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Behaviors</a:t>
            </a:r>
            <a:endParaRPr dirty="0"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“B-LS 7. Long- and short-term academic, career and social/emotional goals.” (ASCA, 2022).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“B-SMS 5. Perseverance to achieve long and short-term goals.” (ASCA, 2022).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“B-SS 9. Social maturity and behaviors appropriate to the situation and environment.” (ASCA, 2022).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Artifacts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53450" y="5220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Check out Our Work!</a:t>
            </a:r>
            <a:endParaRPr dirty="0"/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0" y="761425"/>
            <a:ext cx="3979802" cy="349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5652" y="739800"/>
            <a:ext cx="4805949" cy="3604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979802" cy="334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5925" y="2361975"/>
            <a:ext cx="3656899" cy="274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5800" y="0"/>
            <a:ext cx="2788425" cy="495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Cultural Sensitivity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Cultural Sensitivity</a:t>
            </a:r>
            <a:endParaRPr dirty="0"/>
          </a:p>
        </p:txBody>
      </p:sp>
      <p:sp>
        <p:nvSpPr>
          <p:cNvPr id="199" name="Google Shape;199;p3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This lesson was culturally sensitive because it is applicable to students of all cultural backgrounds. We promoted a safe learning environment by creating group norms and practicing the norms throughout the duration of the lessons.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wide demographic of students present for lessons. Included: 7 </a:t>
            </a:r>
            <a:r>
              <a:rPr lang="en-US" dirty="0"/>
              <a:t>C</a:t>
            </a:r>
            <a:r>
              <a:rPr lang="en" dirty="0"/>
              <a:t>aucasian, 5 African American, and 1 Hispanic student. All students varied in socio-economic status.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Evaluation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Evaluation of Intervention</a:t>
            </a:r>
            <a:endParaRPr dirty="0"/>
          </a:p>
        </p:txBody>
      </p:sp>
      <p:sp>
        <p:nvSpPr>
          <p:cNvPr id="210" name="Google Shape;210;p3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A pre-/post-test was given to the students. By using the same questions, it was standardized and the students were familiar with the contents.</a:t>
            </a:r>
          </a:p>
          <a:p>
            <a:pPr lvl="1" indent="-311150">
              <a:buSzPts val="1300"/>
              <a:buChar char="●"/>
            </a:pPr>
            <a:r>
              <a:rPr lang="en" dirty="0"/>
              <a:t>All students increased in their knowledge and understanding of lesson material.</a:t>
            </a:r>
            <a:endParaRPr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I was able to see their growth and their understanding of new materials learned in this lesson.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dirty="0"/>
              <a:t>I would change my form of collecting the pre-/post-test to have easier to view data.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References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References</a:t>
            </a:r>
            <a:endParaRPr dirty="0"/>
          </a:p>
        </p:txBody>
      </p:sp>
      <p:sp>
        <p:nvSpPr>
          <p:cNvPr id="221" name="Google Shape;221;p3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sz="1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American School Counselor Association (2021). </a:t>
            </a:r>
            <a:r>
              <a:rPr lang="en-US" sz="1600" i="1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ASCA Student Standards; Mindsets and Behaviors for Student Success. </a:t>
            </a:r>
            <a:r>
              <a:rPr lang="en-US" sz="16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Alexandria, VA </a:t>
            </a: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Liberty University, (2024)., </a:t>
            </a:r>
            <a:r>
              <a:rPr lang="en-US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Advanced Internship Assessment, </a:t>
            </a:r>
            <a:r>
              <a:rPr lang="en-US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https://www.liberty.edu/behavioral-sciences/counselor-ed/wp-content/uploads/sites/43/2021/02/ADVANCED-INTERNSHIP-ASSESSMENT_ASCA-1.pdf</a:t>
            </a:r>
            <a:r>
              <a:rPr lang="en-US" sz="16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1200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944</Words>
  <Application>Microsoft Macintosh PowerPoint</Application>
  <PresentationFormat>On-screen Show (16:9)</PresentationFormat>
  <Paragraphs>88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Raleway</vt:lpstr>
      <vt:lpstr>Lato</vt:lpstr>
      <vt:lpstr>Arial</vt:lpstr>
      <vt:lpstr>Streamline</vt:lpstr>
      <vt:lpstr>Your Future Starts Today!</vt:lpstr>
      <vt:lpstr>Agenda</vt:lpstr>
      <vt:lpstr>Existing Data Sources</vt:lpstr>
      <vt:lpstr>Data</vt:lpstr>
      <vt:lpstr>Needs Assessment and Collaboration</vt:lpstr>
      <vt:lpstr>Needs Assessment and Collaboration</vt:lpstr>
      <vt:lpstr>Needs Assessment Results</vt:lpstr>
      <vt:lpstr>Results Continued</vt:lpstr>
      <vt:lpstr>Description of Project</vt:lpstr>
      <vt:lpstr>Project</vt:lpstr>
      <vt:lpstr>A.I.A Specialty Standards and Rationale</vt:lpstr>
      <vt:lpstr>A.I.A Specialties </vt:lpstr>
      <vt:lpstr>ASCA Mindsets and Behaviors</vt:lpstr>
      <vt:lpstr>Mindsets</vt:lpstr>
      <vt:lpstr>Behaviors</vt:lpstr>
      <vt:lpstr>Artifacts</vt:lpstr>
      <vt:lpstr>Check out Our Work!</vt:lpstr>
      <vt:lpstr>PowerPoint Presentation</vt:lpstr>
      <vt:lpstr>Cultural Sensitivity</vt:lpstr>
      <vt:lpstr>Cultural Sensitivity</vt:lpstr>
      <vt:lpstr>Evaluation</vt:lpstr>
      <vt:lpstr>Evaluation of Intervention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Future Starts Today!</dc:title>
  <cp:lastModifiedBy>Gerhardt, Hailie Elaine</cp:lastModifiedBy>
  <cp:revision>2</cp:revision>
  <dcterms:modified xsi:type="dcterms:W3CDTF">2024-04-22T19:55:09Z</dcterms:modified>
</cp:coreProperties>
</file>