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257" r:id="rId5"/>
    <p:sldId id="275" r:id="rId6"/>
    <p:sldId id="266" r:id="rId7"/>
    <p:sldId id="267" r:id="rId8"/>
    <p:sldId id="268" r:id="rId9"/>
    <p:sldId id="258" r:id="rId10"/>
    <p:sldId id="269" r:id="rId11"/>
    <p:sldId id="270" r:id="rId12"/>
    <p:sldId id="271" r:id="rId13"/>
    <p:sldId id="272" r:id="rId14"/>
    <p:sldId id="273" r:id="rId15"/>
    <p:sldId id="274" r:id="rId16"/>
    <p:sldId id="276" r:id="rId17"/>
    <p:sldId id="277" r:id="rId18"/>
    <p:sldId id="278" r:id="rId19"/>
    <p:sldId id="27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86CFEF-12C9-48C1-8AAD-F39445B3E590}" v="23" dt="2024-03-06T04:52:57.8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56" autoAdjust="0"/>
    <p:restoredTop sz="94646" autoAdjust="0"/>
  </p:normalViewPr>
  <p:slideViewPr>
    <p:cSldViewPr>
      <p:cViewPr varScale="1">
        <p:scale>
          <a:sx n="64" d="100"/>
          <a:sy n="64" d="100"/>
        </p:scale>
        <p:origin x="942"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en-US" smtClean="0"/>
              <a:t>5/15/2026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en-US" smtClean="0"/>
              <a:t>‹#›</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en-US" smtClean="0"/>
              <a:t>5/15/2026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en-US" smtClean="0"/>
              <a:t>‹#›</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comprehensive counseling program’s goals, visions, and beliefs focuses on what the school counselors' efforts are to support and serve students.   </a:t>
            </a:r>
          </a:p>
          <a:p>
            <a:r>
              <a:rPr lang="en-US" dirty="0"/>
              <a:t>Component 1:  Comprehensive Program Elements</a:t>
            </a:r>
          </a:p>
          <a:p>
            <a:r>
              <a:rPr lang="en-US" dirty="0"/>
              <a:t>At Ben L. Smith High School, our Comprehensive Counseling Program’s goal and vision is to offer a program that correlates with the ASCA National Model. We want students to be empowered so they will do their very best in academics, college/ career readiness, and social/ emotional development.  It is our hope that in return students can give back to society with compassion and gratification.    </a:t>
            </a:r>
          </a:p>
          <a:p>
            <a:endParaRPr lang="en-US" dirty="0"/>
          </a:p>
          <a:p>
            <a:r>
              <a:rPr lang="en-US" dirty="0"/>
              <a:t>The mission of our program is to help ALL students to receive awareness, skills, and a mindset to become successful students.  We want all our students to become responsible/ respectful adults, important workers, and lifelong learners by discussing areas in academics, careers, and social/ emotional development.  </a:t>
            </a:r>
          </a:p>
          <a:p>
            <a:endParaRPr lang="en-US" dirty="0"/>
          </a:p>
          <a:p>
            <a:r>
              <a:rPr lang="en-US" dirty="0"/>
              <a:t>We believe that ALL students are important and deserve and education that is equal and develops the whole child by following the districts vision and mission. We advocate for social justice and equality by following the ASCA’s ethical standards and principals. </a:t>
            </a:r>
          </a:p>
        </p:txBody>
      </p:sp>
      <p:sp>
        <p:nvSpPr>
          <p:cNvPr id="4" name="Slide Number Placeholder 3"/>
          <p:cNvSpPr>
            <a:spLocks noGrp="1"/>
          </p:cNvSpPr>
          <p:nvPr>
            <p:ph type="sldNum" sz="quarter" idx="5"/>
          </p:nvPr>
        </p:nvSpPr>
        <p:spPr/>
        <p:txBody>
          <a:bodyPr/>
          <a:lstStyle/>
          <a:p>
            <a:fld id="{5534C2EF-8A97-4DAF-B099-E567883644D6}" type="slidenum">
              <a:rPr lang="en-US" smtClean="0"/>
              <a:t>2</a:t>
            </a:fld>
            <a:endParaRPr lang="en-US"/>
          </a:p>
        </p:txBody>
      </p:sp>
    </p:spTree>
    <p:extLst>
      <p:ext uri="{BB962C8B-B14F-4D97-AF65-F5344CB8AC3E}">
        <p14:creationId xmlns:p14="http://schemas.microsoft.com/office/powerpoint/2010/main" val="542998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Academics:  We want students learn to learn.  There are specific things school counselors can provide for students to be successful in learning.  </a:t>
            </a:r>
          </a:p>
          <a:p>
            <a:r>
              <a:rPr lang="en-US" dirty="0"/>
              <a:t>School counselors can help students with academic success, by working together and collaborating with students, families, and staff!  </a:t>
            </a:r>
          </a:p>
          <a:p>
            <a:endParaRPr lang="en-US" dirty="0"/>
          </a:p>
          <a:p>
            <a:r>
              <a:rPr lang="en-US" dirty="0"/>
              <a:t>School counselors can assist students with learning new skills that will make learning more successful!</a:t>
            </a:r>
          </a:p>
          <a:p>
            <a:endParaRPr lang="en-US" dirty="0"/>
          </a:p>
          <a:p>
            <a:r>
              <a:rPr lang="en-US" dirty="0"/>
              <a:t>School counselors can help students set academic goals and support student in their goals!</a:t>
            </a:r>
          </a:p>
          <a:p>
            <a:endParaRPr lang="en-US" dirty="0"/>
          </a:p>
          <a:p>
            <a:r>
              <a:rPr lang="en-US" dirty="0"/>
              <a:t>School counselors can make sure students have access to appropriate and rigorous course </a:t>
            </a:r>
          </a:p>
          <a:p>
            <a:r>
              <a:rPr lang="en-US" dirty="0"/>
              <a:t>     material!</a:t>
            </a:r>
          </a:p>
          <a:p>
            <a:endParaRPr lang="en-US" dirty="0"/>
          </a:p>
          <a:p>
            <a:r>
              <a:rPr lang="en-US" dirty="0"/>
              <a:t>School counselors can offer core curriculum and closing the gap interventions! </a:t>
            </a:r>
          </a:p>
          <a:p>
            <a:endParaRPr lang="en-US" dirty="0"/>
          </a:p>
        </p:txBody>
      </p:sp>
      <p:sp>
        <p:nvSpPr>
          <p:cNvPr id="4" name="Slide Number Placeholder 3"/>
          <p:cNvSpPr>
            <a:spLocks noGrp="1"/>
          </p:cNvSpPr>
          <p:nvPr>
            <p:ph type="sldNum" sz="quarter" idx="10"/>
          </p:nvPr>
        </p:nvSpPr>
        <p:spPr/>
        <p:txBody>
          <a:bodyPr/>
          <a:lstStyle/>
          <a:p>
            <a:fld id="{5534C2EF-8A97-4DAF-B099-E567883644D6}" type="slidenum">
              <a:rPr lang="en-US" smtClean="0"/>
              <a:t>3</a:t>
            </a:fld>
            <a:endParaRPr lang="en-US"/>
          </a:p>
        </p:txBody>
      </p:sp>
    </p:spTree>
    <p:extLst>
      <p:ext uri="{BB962C8B-B14F-4D97-AF65-F5344CB8AC3E}">
        <p14:creationId xmlns:p14="http://schemas.microsoft.com/office/powerpoint/2010/main" val="3727004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Career Development:  We want students to learn how to work! </a:t>
            </a:r>
          </a:p>
          <a:p>
            <a:r>
              <a:rPr lang="en-US" dirty="0"/>
              <a:t>School counselors can work with students to help them identify postsecondary plans after high school.  School counselors would like ALL students to become future productive citizens. </a:t>
            </a:r>
          </a:p>
          <a:p>
            <a:r>
              <a:rPr lang="en-US" dirty="0"/>
              <a:t>Students can learn about different careers through:</a:t>
            </a:r>
          </a:p>
          <a:p>
            <a:r>
              <a:rPr lang="en-US" dirty="0"/>
              <a:t>Assessment (career and personality)</a:t>
            </a:r>
          </a:p>
          <a:p>
            <a:r>
              <a:rPr lang="en-US" dirty="0"/>
              <a:t>Job Fair/ Vocational Training</a:t>
            </a:r>
          </a:p>
          <a:p>
            <a:r>
              <a:rPr lang="en-US" dirty="0"/>
              <a:t>College Tours</a:t>
            </a:r>
          </a:p>
          <a:p>
            <a:endParaRPr lang="en-US" dirty="0"/>
          </a:p>
          <a:p>
            <a:endParaRPr lang="en-US" dirty="0"/>
          </a:p>
        </p:txBody>
      </p:sp>
      <p:sp>
        <p:nvSpPr>
          <p:cNvPr id="4" name="Slide Number Placeholder 3"/>
          <p:cNvSpPr>
            <a:spLocks noGrp="1"/>
          </p:cNvSpPr>
          <p:nvPr>
            <p:ph type="sldNum" sz="quarter" idx="10"/>
          </p:nvPr>
        </p:nvSpPr>
        <p:spPr/>
        <p:txBody>
          <a:bodyPr/>
          <a:lstStyle/>
          <a:p>
            <a:fld id="{5534C2EF-8A97-4DAF-B099-E567883644D6}" type="slidenum">
              <a:rPr lang="en-US" smtClean="0"/>
              <a:t>4</a:t>
            </a:fld>
            <a:endParaRPr lang="en-US"/>
          </a:p>
        </p:txBody>
      </p:sp>
    </p:spTree>
    <p:extLst>
      <p:ext uri="{BB962C8B-B14F-4D97-AF65-F5344CB8AC3E}">
        <p14:creationId xmlns:p14="http://schemas.microsoft.com/office/powerpoint/2010/main" val="2235521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and Social Developments:  We want students to learn how to live! </a:t>
            </a:r>
          </a:p>
          <a:p>
            <a:r>
              <a:rPr lang="en-US" dirty="0"/>
              <a:t>School counselors can help ALL students to navigate and understand social and emotional growth.</a:t>
            </a:r>
          </a:p>
          <a:p>
            <a:endParaRPr lang="en-US" dirty="0"/>
          </a:p>
          <a:p>
            <a:r>
              <a:rPr lang="en-US" dirty="0"/>
              <a:t>School counselors can assist in making sure ALL students have access to mental health services when dealing with personal and social needs.  </a:t>
            </a:r>
          </a:p>
          <a:p>
            <a:endParaRPr lang="en-US" dirty="0"/>
          </a:p>
          <a:p>
            <a:r>
              <a:rPr lang="en-US" dirty="0"/>
              <a:t>School counselors can create an educational program to strengthen mental health awareness.</a:t>
            </a:r>
          </a:p>
          <a:p>
            <a:endParaRPr lang="en-US" dirty="0"/>
          </a:p>
          <a:p>
            <a:r>
              <a:rPr lang="en-US" dirty="0"/>
              <a:t>School counselors can help ALL students learn and practice interpersonal skills.</a:t>
            </a:r>
          </a:p>
        </p:txBody>
      </p:sp>
      <p:sp>
        <p:nvSpPr>
          <p:cNvPr id="4" name="Slide Number Placeholder 3"/>
          <p:cNvSpPr>
            <a:spLocks noGrp="1"/>
          </p:cNvSpPr>
          <p:nvPr>
            <p:ph type="sldNum" sz="quarter" idx="10"/>
          </p:nvPr>
        </p:nvSpPr>
        <p:spPr/>
        <p:txBody>
          <a:bodyPr/>
          <a:lstStyle/>
          <a:p>
            <a:fld id="{5534C2EF-8A97-4DAF-B099-E567883644D6}" type="slidenum">
              <a:rPr lang="en-US" smtClean="0"/>
              <a:t>5</a:t>
            </a:fld>
            <a:endParaRPr lang="en-US"/>
          </a:p>
        </p:txBody>
      </p:sp>
    </p:spTree>
    <p:extLst>
      <p:ext uri="{BB962C8B-B14F-4D97-AF65-F5344CB8AC3E}">
        <p14:creationId xmlns:p14="http://schemas.microsoft.com/office/powerpoint/2010/main" val="553265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Component 2:  Advocacy</a:t>
            </a:r>
          </a:p>
          <a:p>
            <a:r>
              <a:rPr lang="en-US" dirty="0"/>
              <a:t>Advocacy is standing up for other individuals on their behalf.  Advocacy is an important part of a school counselor’s role. Advocacy is an extensive and versatile process according to ASCA (ASCA, 2019).</a:t>
            </a:r>
          </a:p>
          <a:p>
            <a:endParaRPr lang="en-US" dirty="0"/>
          </a:p>
          <a:p>
            <a:r>
              <a:rPr lang="en-US" dirty="0"/>
              <a:t>School counseling programs are in a critical position to lead and advocate for changes that are positive in polices and practices that encourage high levels of opportunities for all students (Erford, 2019).  </a:t>
            </a:r>
          </a:p>
          <a:p>
            <a:endParaRPr lang="en-US" dirty="0"/>
          </a:p>
          <a:p>
            <a:r>
              <a:rPr lang="en-US" dirty="0"/>
              <a:t>School counselors, students, parents, teachers, coaches, and staff can be ADVOCATES for STUDENTS!</a:t>
            </a:r>
          </a:p>
          <a:p>
            <a:endParaRPr lang="en-US" dirty="0"/>
          </a:p>
          <a:p>
            <a:r>
              <a:rPr lang="en-US" dirty="0"/>
              <a:t>School counselors can advocate for students in various ways such as:</a:t>
            </a:r>
          </a:p>
          <a:p>
            <a:r>
              <a:rPr lang="en-US" dirty="0"/>
              <a:t>Personal conversations</a:t>
            </a:r>
          </a:p>
          <a:p>
            <a:r>
              <a:rPr lang="en-US" dirty="0"/>
              <a:t>Counselor’s newsletters</a:t>
            </a:r>
          </a:p>
          <a:p>
            <a:r>
              <a:rPr lang="en-US" dirty="0"/>
              <a:t>Meetings</a:t>
            </a:r>
          </a:p>
          <a:p>
            <a:r>
              <a:rPr lang="en-US" dirty="0"/>
              <a:t>Parent workshops</a:t>
            </a:r>
          </a:p>
          <a:p>
            <a:r>
              <a:rPr lang="en-US" dirty="0"/>
              <a:t>Curriculum planning</a:t>
            </a:r>
          </a:p>
          <a:p>
            <a:r>
              <a:rPr lang="en-US" dirty="0"/>
              <a:t>Community collaborations</a:t>
            </a:r>
          </a:p>
          <a:p>
            <a:endParaRPr lang="en-US" dirty="0"/>
          </a:p>
        </p:txBody>
      </p:sp>
      <p:sp>
        <p:nvSpPr>
          <p:cNvPr id="4" name="Slide Number Placeholder 3"/>
          <p:cNvSpPr>
            <a:spLocks noGrp="1"/>
          </p:cNvSpPr>
          <p:nvPr>
            <p:ph type="sldNum" sz="quarter" idx="5"/>
          </p:nvPr>
        </p:nvSpPr>
        <p:spPr/>
        <p:txBody>
          <a:bodyPr/>
          <a:lstStyle/>
          <a:p>
            <a:fld id="{5534C2EF-8A97-4DAF-B099-E567883644D6}" type="slidenum">
              <a:rPr lang="en-US" smtClean="0"/>
              <a:t>6</a:t>
            </a:fld>
            <a:endParaRPr lang="en-US"/>
          </a:p>
        </p:txBody>
      </p:sp>
    </p:spTree>
    <p:extLst>
      <p:ext uri="{BB962C8B-B14F-4D97-AF65-F5344CB8AC3E}">
        <p14:creationId xmlns:p14="http://schemas.microsoft.com/office/powerpoint/2010/main" val="217453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Counselors can advocate for students through collaboration, ethical guidelines, and collection of data.</a:t>
            </a:r>
          </a:p>
          <a:p>
            <a:r>
              <a:rPr lang="en-US" dirty="0"/>
              <a:t>1. Collaboration</a:t>
            </a:r>
          </a:p>
          <a:p>
            <a:r>
              <a:rPr lang="en-US" dirty="0"/>
              <a:t>Counselors collaborate with parents, teachers, staff, and the community to offer and provide resources to all students.</a:t>
            </a:r>
          </a:p>
          <a:p>
            <a:r>
              <a:rPr lang="en-US" dirty="0"/>
              <a:t>2. Ethical Guidelines</a:t>
            </a:r>
          </a:p>
          <a:p>
            <a:r>
              <a:rPr lang="en-US" dirty="0"/>
              <a:t>Teachers and staff should understand and follow student confidentiality agreements, professional ethical standards, and other pertinent guidelines.</a:t>
            </a:r>
          </a:p>
          <a:p>
            <a:r>
              <a:rPr lang="en-US" dirty="0"/>
              <a:t>3. Data Collection</a:t>
            </a:r>
          </a:p>
          <a:p>
            <a:r>
              <a:rPr lang="en-US" dirty="0"/>
              <a:t>School counselors can collect data on underserved students by working with the appropriate staff.  This data can help school counselors produce a plan to target this special population, make referrals, and minimize barriers to help all students achieve. </a:t>
            </a:r>
          </a:p>
        </p:txBody>
      </p:sp>
      <p:sp>
        <p:nvSpPr>
          <p:cNvPr id="4" name="Slide Number Placeholder 3"/>
          <p:cNvSpPr>
            <a:spLocks noGrp="1"/>
          </p:cNvSpPr>
          <p:nvPr>
            <p:ph type="sldNum" sz="quarter" idx="5"/>
          </p:nvPr>
        </p:nvSpPr>
        <p:spPr/>
        <p:txBody>
          <a:bodyPr/>
          <a:lstStyle/>
          <a:p>
            <a:fld id="{5534C2EF-8A97-4DAF-B099-E567883644D6}" type="slidenum">
              <a:rPr lang="en-US" smtClean="0"/>
              <a:t>7</a:t>
            </a:fld>
            <a:endParaRPr lang="en-US"/>
          </a:p>
        </p:txBody>
      </p:sp>
    </p:spTree>
    <p:extLst>
      <p:ext uri="{BB962C8B-B14F-4D97-AF65-F5344CB8AC3E}">
        <p14:creationId xmlns:p14="http://schemas.microsoft.com/office/powerpoint/2010/main" val="1165112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can advocate through communication, keeping records, and knowing their rights and the rules.</a:t>
            </a:r>
          </a:p>
          <a:p>
            <a:r>
              <a:rPr lang="en-US" dirty="0"/>
              <a:t>1. Communication</a:t>
            </a:r>
          </a:p>
          <a:p>
            <a:r>
              <a:rPr lang="en-US" dirty="0"/>
              <a:t>Parents can communicate by contacting teachers and attending meetings. During communication, express concerns if any about your child’s education.  It is best practice to take notes so you can have what was discussed. </a:t>
            </a:r>
          </a:p>
          <a:p>
            <a:r>
              <a:rPr lang="en-US" dirty="0"/>
              <a:t>2.. Record Safekeeping</a:t>
            </a:r>
          </a:p>
          <a:p>
            <a:r>
              <a:rPr lang="en-US" dirty="0"/>
              <a:t>Parents need to keep student records such as progress reports, report cards, standardized test results, and meeting notes.</a:t>
            </a:r>
          </a:p>
          <a:p>
            <a:r>
              <a:rPr lang="en-US" dirty="0"/>
              <a:t>3. Know Your Rights and the Rules</a:t>
            </a:r>
          </a:p>
          <a:p>
            <a:r>
              <a:rPr lang="en-US" dirty="0"/>
              <a:t>Parents should be familiar with their rights and the school/ district/ state’s rules, procedures, and policies. </a:t>
            </a:r>
          </a:p>
        </p:txBody>
      </p:sp>
      <p:sp>
        <p:nvSpPr>
          <p:cNvPr id="4" name="Slide Number Placeholder 3"/>
          <p:cNvSpPr>
            <a:spLocks noGrp="1"/>
          </p:cNvSpPr>
          <p:nvPr>
            <p:ph type="sldNum" sz="quarter" idx="5"/>
          </p:nvPr>
        </p:nvSpPr>
        <p:spPr/>
        <p:txBody>
          <a:bodyPr/>
          <a:lstStyle/>
          <a:p>
            <a:fld id="{5534C2EF-8A97-4DAF-B099-E567883644D6}" type="slidenum">
              <a:rPr lang="en-US" smtClean="0"/>
              <a:t>8</a:t>
            </a:fld>
            <a:endParaRPr lang="en-US"/>
          </a:p>
        </p:txBody>
      </p:sp>
    </p:spTree>
    <p:extLst>
      <p:ext uri="{BB962C8B-B14F-4D97-AF65-F5344CB8AC3E}">
        <p14:creationId xmlns:p14="http://schemas.microsoft.com/office/powerpoint/2010/main" val="1073572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Teachers can advocate by taking into consideration a student’s perspective, doing what is best for the student, and continuing advocating.</a:t>
            </a:r>
          </a:p>
          <a:p>
            <a:r>
              <a:rPr lang="en-US" dirty="0"/>
              <a:t>1. Perspective of Student</a:t>
            </a:r>
          </a:p>
          <a:p>
            <a:r>
              <a:rPr lang="en-US" dirty="0"/>
              <a:t>Teachers can look at situations through a student’s viewpoint instead of their own.</a:t>
            </a:r>
          </a:p>
          <a:p>
            <a:r>
              <a:rPr lang="en-US" dirty="0"/>
              <a:t>2. What is Best for the Students</a:t>
            </a:r>
          </a:p>
          <a:p>
            <a:r>
              <a:rPr lang="en-US" dirty="0"/>
              <a:t>Teachers can take the time to get to know their students and their backgrounds! Teachers should always make decisions that are best for their students and classroom.</a:t>
            </a:r>
          </a:p>
          <a:p>
            <a:r>
              <a:rPr lang="en-US" dirty="0"/>
              <a:t>3. Advocate</a:t>
            </a:r>
          </a:p>
          <a:p>
            <a:r>
              <a:rPr lang="en-US" dirty="0"/>
              <a:t>Teachers should always stand up for their student’s rights. </a:t>
            </a:r>
          </a:p>
        </p:txBody>
      </p:sp>
      <p:sp>
        <p:nvSpPr>
          <p:cNvPr id="4" name="Slide Number Placeholder 3"/>
          <p:cNvSpPr>
            <a:spLocks noGrp="1"/>
          </p:cNvSpPr>
          <p:nvPr>
            <p:ph type="sldNum" sz="quarter" idx="5"/>
          </p:nvPr>
        </p:nvSpPr>
        <p:spPr/>
        <p:txBody>
          <a:bodyPr/>
          <a:lstStyle/>
          <a:p>
            <a:fld id="{5534C2EF-8A97-4DAF-B099-E567883644D6}" type="slidenum">
              <a:rPr lang="en-US" smtClean="0"/>
              <a:t>9</a:t>
            </a:fld>
            <a:endParaRPr lang="en-US"/>
          </a:p>
        </p:txBody>
      </p:sp>
    </p:spTree>
    <p:extLst>
      <p:ext uri="{BB962C8B-B14F-4D97-AF65-F5344CB8AC3E}">
        <p14:creationId xmlns:p14="http://schemas.microsoft.com/office/powerpoint/2010/main" val="2333885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approaches and strategies that can be used when looking advocacy.</a:t>
            </a:r>
          </a:p>
          <a:p>
            <a:r>
              <a:rPr lang="en-US" dirty="0"/>
              <a:t>1. Approaches and strategies for promoting equitable educational practices and responsive climates in pluralistic schools include:</a:t>
            </a:r>
          </a:p>
          <a:p>
            <a:r>
              <a:rPr lang="en-US" dirty="0"/>
              <a:t>Promoting acceptance and support for ALL students</a:t>
            </a:r>
          </a:p>
          <a:p>
            <a:r>
              <a:rPr lang="en-US" dirty="0"/>
              <a:t>Developing, promoting, and advocating awareness</a:t>
            </a:r>
          </a:p>
          <a:p>
            <a:r>
              <a:rPr lang="en-US" dirty="0"/>
              <a:t>Assisting in the development of ALL students in social and emotional skills.</a:t>
            </a:r>
          </a:p>
          <a:p>
            <a:r>
              <a:rPr lang="en-US" dirty="0"/>
              <a:t>2. Counselors can also help and encourage schools by:</a:t>
            </a:r>
          </a:p>
          <a:p>
            <a:r>
              <a:rPr lang="en-US" dirty="0"/>
              <a:t>Strengthening development in social skills and problem solving to match classroom guidance to cultural norms for social interaction</a:t>
            </a:r>
          </a:p>
          <a:p>
            <a:r>
              <a:rPr lang="en-US" dirty="0"/>
              <a:t>Accommodating wait time for students from various cultures to increase participation in classrooms and enhance development in skills of critical thinking</a:t>
            </a:r>
          </a:p>
          <a:p>
            <a:r>
              <a:rPr lang="en-US" dirty="0"/>
              <a:t>Engaging in respectful approaches and strategies as well as culturally responsive character education, discipline, and social skills education</a:t>
            </a:r>
          </a:p>
          <a:p>
            <a:endParaRPr lang="en-US" dirty="0"/>
          </a:p>
          <a:p>
            <a:endParaRPr lang="en-US" dirty="0"/>
          </a:p>
        </p:txBody>
      </p:sp>
      <p:sp>
        <p:nvSpPr>
          <p:cNvPr id="4" name="Slide Number Placeholder 3"/>
          <p:cNvSpPr>
            <a:spLocks noGrp="1"/>
          </p:cNvSpPr>
          <p:nvPr>
            <p:ph type="sldNum" sz="quarter" idx="5"/>
          </p:nvPr>
        </p:nvSpPr>
        <p:spPr/>
        <p:txBody>
          <a:bodyPr/>
          <a:lstStyle/>
          <a:p>
            <a:fld id="{5534C2EF-8A97-4DAF-B099-E567883644D6}" type="slidenum">
              <a:rPr lang="en-US" smtClean="0"/>
              <a:t>10</a:t>
            </a:fld>
            <a:endParaRPr lang="en-US"/>
          </a:p>
        </p:txBody>
      </p:sp>
    </p:spTree>
    <p:extLst>
      <p:ext uri="{BB962C8B-B14F-4D97-AF65-F5344CB8AC3E}">
        <p14:creationId xmlns:p14="http://schemas.microsoft.com/office/powerpoint/2010/main" val="2828541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Component 3:  Access</a:t>
            </a:r>
          </a:p>
          <a:p>
            <a:r>
              <a:rPr lang="en-US" dirty="0"/>
              <a:t>To have results in equitable outcomes, individuals must have access to available pathways that provide equitable engagement in the educational system (Erford, 2018).</a:t>
            </a:r>
          </a:p>
          <a:p>
            <a:endParaRPr lang="en-US" dirty="0"/>
          </a:p>
          <a:p>
            <a:r>
              <a:rPr lang="en-US" dirty="0"/>
              <a:t>Cultural:  ALL students need to be able to have access and engage with cultures that are different in classrooms and outside of classroom instruction (ex. Clubs).</a:t>
            </a:r>
          </a:p>
          <a:p>
            <a:r>
              <a:rPr lang="en-US" dirty="0"/>
              <a:t>Ethical:  ALL students need to know how to use ethical standards in schools, homes, and communities (ex. Volunteering).</a:t>
            </a:r>
          </a:p>
          <a:p>
            <a:r>
              <a:rPr lang="en-US" dirty="0"/>
              <a:t>Economic:  Students need to learn and know about the working world (ex. College Information, Job Training). </a:t>
            </a:r>
          </a:p>
          <a:p>
            <a:r>
              <a:rPr lang="en-US" dirty="0"/>
              <a:t>Legal:  Students need to learn about their rights and what is legal in the educational system.</a:t>
            </a:r>
          </a:p>
          <a:p>
            <a:r>
              <a:rPr lang="en-US" dirty="0"/>
              <a:t>Political:  Students need to learn about political events and issues around the word.  This can be done by watching/ reading the news. </a:t>
            </a:r>
          </a:p>
        </p:txBody>
      </p:sp>
      <p:sp>
        <p:nvSpPr>
          <p:cNvPr id="4" name="Slide Number Placeholder 3"/>
          <p:cNvSpPr>
            <a:spLocks noGrp="1"/>
          </p:cNvSpPr>
          <p:nvPr>
            <p:ph type="sldNum" sz="quarter" idx="5"/>
          </p:nvPr>
        </p:nvSpPr>
        <p:spPr/>
        <p:txBody>
          <a:bodyPr/>
          <a:lstStyle/>
          <a:p>
            <a:fld id="{5534C2EF-8A97-4DAF-B099-E567883644D6}" type="slidenum">
              <a:rPr lang="en-US" smtClean="0"/>
              <a:t>11</a:t>
            </a:fld>
            <a:endParaRPr lang="en-US"/>
          </a:p>
        </p:txBody>
      </p:sp>
    </p:spTree>
    <p:extLst>
      <p:ext uri="{BB962C8B-B14F-4D97-AF65-F5344CB8AC3E}">
        <p14:creationId xmlns:p14="http://schemas.microsoft.com/office/powerpoint/2010/main" val="2119718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access you will see attainment and what that means is achieving a specific goal, event, behavior, or milestone that an individual has set for themselves (Erford, 2018).</a:t>
            </a:r>
          </a:p>
          <a:p>
            <a:r>
              <a:rPr lang="en-US" dirty="0"/>
              <a:t>Cultural:  Set goals for students to learn </a:t>
            </a:r>
          </a:p>
          <a:p>
            <a:r>
              <a:rPr lang="en-US" dirty="0"/>
              <a:t>      about a different culture.  </a:t>
            </a:r>
          </a:p>
          <a:p>
            <a:endParaRPr lang="en-US" dirty="0"/>
          </a:p>
          <a:p>
            <a:r>
              <a:rPr lang="en-US" dirty="0"/>
              <a:t>Ethical:  Set goals for students to volunteer</a:t>
            </a:r>
          </a:p>
          <a:p>
            <a:r>
              <a:rPr lang="en-US" dirty="0"/>
              <a:t>     and participate in their communities and</a:t>
            </a:r>
          </a:p>
          <a:p>
            <a:r>
              <a:rPr lang="en-US" dirty="0"/>
              <a:t>     various charity groups.</a:t>
            </a:r>
          </a:p>
          <a:p>
            <a:endParaRPr lang="en-US" dirty="0"/>
          </a:p>
          <a:p>
            <a:r>
              <a:rPr lang="en-US" dirty="0"/>
              <a:t>Economic:  Set goals for students to learn </a:t>
            </a:r>
          </a:p>
          <a:p>
            <a:r>
              <a:rPr lang="en-US" dirty="0"/>
              <a:t>     how to budget and save money.  </a:t>
            </a:r>
          </a:p>
          <a:p>
            <a:endParaRPr lang="en-US" dirty="0"/>
          </a:p>
          <a:p>
            <a:r>
              <a:rPr lang="en-US" dirty="0"/>
              <a:t>Legal:  Set goals for students to learn about different avenues after high school and what they have access to help them reach those goals.</a:t>
            </a:r>
          </a:p>
          <a:p>
            <a:endParaRPr lang="en-US" dirty="0"/>
          </a:p>
          <a:p>
            <a:r>
              <a:rPr lang="en-US" dirty="0"/>
              <a:t>Political:  Set goals for students to learn about relevant political events and how they can get involved. </a:t>
            </a:r>
          </a:p>
          <a:p>
            <a:endParaRPr lang="en-US" dirty="0"/>
          </a:p>
          <a:p>
            <a:endParaRPr lang="en-US" dirty="0"/>
          </a:p>
        </p:txBody>
      </p:sp>
      <p:sp>
        <p:nvSpPr>
          <p:cNvPr id="4" name="Slide Number Placeholder 3"/>
          <p:cNvSpPr>
            <a:spLocks noGrp="1"/>
          </p:cNvSpPr>
          <p:nvPr>
            <p:ph type="sldNum" sz="quarter" idx="5"/>
          </p:nvPr>
        </p:nvSpPr>
        <p:spPr/>
        <p:txBody>
          <a:bodyPr/>
          <a:lstStyle/>
          <a:p>
            <a:fld id="{5534C2EF-8A97-4DAF-B099-E567883644D6}" type="slidenum">
              <a:rPr lang="en-US" smtClean="0"/>
              <a:t>12</a:t>
            </a:fld>
            <a:endParaRPr lang="en-US"/>
          </a:p>
        </p:txBody>
      </p:sp>
    </p:spTree>
    <p:extLst>
      <p:ext uri="{BB962C8B-B14F-4D97-AF65-F5344CB8AC3E}">
        <p14:creationId xmlns:p14="http://schemas.microsoft.com/office/powerpoint/2010/main" val="3099748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access you will also have achievement. ACHEIVEMENT is Completing a goal or task by effort successfully (Erford, 2018). </a:t>
            </a:r>
          </a:p>
          <a:p>
            <a:r>
              <a:rPr lang="en-US" dirty="0"/>
              <a:t>Cultural:  Students learned about different cultures.</a:t>
            </a:r>
          </a:p>
          <a:p>
            <a:endParaRPr lang="en-US" dirty="0"/>
          </a:p>
          <a:p>
            <a:r>
              <a:rPr lang="en-US" dirty="0"/>
              <a:t>Ethical:  Students completed volunteer and charity work successfully.</a:t>
            </a:r>
          </a:p>
          <a:p>
            <a:endParaRPr lang="en-US" dirty="0"/>
          </a:p>
          <a:p>
            <a:r>
              <a:rPr lang="en-US" dirty="0"/>
              <a:t>Economic:  Students learned how to budget and save.  Students opened a checking and/ or savings account.</a:t>
            </a:r>
          </a:p>
          <a:p>
            <a:endParaRPr lang="en-US" dirty="0"/>
          </a:p>
          <a:p>
            <a:r>
              <a:rPr lang="en-US" dirty="0"/>
              <a:t>Legal:  Students applied for loans and scholarships for college or a career.  </a:t>
            </a:r>
          </a:p>
          <a:p>
            <a:endParaRPr lang="en-US" dirty="0"/>
          </a:p>
          <a:p>
            <a:r>
              <a:rPr lang="en-US" dirty="0"/>
              <a:t>Political:  Students remained up to date on politics.</a:t>
            </a:r>
          </a:p>
          <a:p>
            <a:endParaRPr lang="en-US" dirty="0"/>
          </a:p>
        </p:txBody>
      </p:sp>
      <p:sp>
        <p:nvSpPr>
          <p:cNvPr id="4" name="Slide Number Placeholder 3"/>
          <p:cNvSpPr>
            <a:spLocks noGrp="1"/>
          </p:cNvSpPr>
          <p:nvPr>
            <p:ph type="sldNum" sz="quarter" idx="5"/>
          </p:nvPr>
        </p:nvSpPr>
        <p:spPr/>
        <p:txBody>
          <a:bodyPr/>
          <a:lstStyle/>
          <a:p>
            <a:fld id="{5534C2EF-8A97-4DAF-B099-E567883644D6}" type="slidenum">
              <a:rPr lang="en-US" smtClean="0"/>
              <a:t>13</a:t>
            </a:fld>
            <a:endParaRPr lang="en-US"/>
          </a:p>
        </p:txBody>
      </p:sp>
    </p:spTree>
    <p:extLst>
      <p:ext uri="{BB962C8B-B14F-4D97-AF65-F5344CB8AC3E}">
        <p14:creationId xmlns:p14="http://schemas.microsoft.com/office/powerpoint/2010/main" val="1285474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Component 4:  Barriers to Student Development</a:t>
            </a:r>
          </a:p>
          <a:p>
            <a:r>
              <a:rPr lang="en-US" dirty="0"/>
              <a:t>Identifying barriers is very important when it comes to student’s meeting goals!  </a:t>
            </a:r>
          </a:p>
          <a:p>
            <a:endParaRPr lang="en-US" dirty="0"/>
          </a:p>
          <a:p>
            <a:r>
              <a:rPr lang="en-US" dirty="0"/>
              <a:t>Barriers can impact a student from meeting their desired goals.  </a:t>
            </a:r>
          </a:p>
          <a:p>
            <a:endParaRPr lang="en-US" dirty="0"/>
          </a:p>
          <a:p>
            <a:r>
              <a:rPr lang="en-US" dirty="0"/>
              <a:t>When a barrier is identified, it is important for school counselors to produce a plan of action with student so they can overcome identified barriers. </a:t>
            </a:r>
          </a:p>
          <a:p>
            <a:r>
              <a:rPr lang="en-US" dirty="0"/>
              <a:t>EXAMPLES OF BARRIERS</a:t>
            </a:r>
          </a:p>
          <a:p>
            <a:r>
              <a:rPr lang="en-US" dirty="0"/>
              <a:t>Poverty</a:t>
            </a:r>
          </a:p>
          <a:p>
            <a:r>
              <a:rPr lang="en-US" dirty="0"/>
              <a:t>Stereotypes/ Biases</a:t>
            </a:r>
          </a:p>
          <a:p>
            <a:r>
              <a:rPr lang="en-US" dirty="0"/>
              <a:t>Engagement and Involvement from Students and Parents</a:t>
            </a:r>
          </a:p>
          <a:p>
            <a:r>
              <a:rPr lang="en-US" dirty="0"/>
              <a:t>Gaps in Achievement</a:t>
            </a:r>
          </a:p>
          <a:p>
            <a:r>
              <a:rPr lang="en-US" dirty="0"/>
              <a:t>Equal Access to Opportunities and Programs</a:t>
            </a:r>
          </a:p>
          <a:p>
            <a:r>
              <a:rPr lang="en-US" dirty="0"/>
              <a:t>Underdeveloped Skills</a:t>
            </a:r>
          </a:p>
          <a:p>
            <a:r>
              <a:rPr lang="en-US" dirty="0"/>
              <a:t>Behavioral Issues</a:t>
            </a:r>
          </a:p>
          <a:p>
            <a:r>
              <a:rPr lang="en-US" dirty="0"/>
              <a:t>Media Distractions</a:t>
            </a:r>
          </a:p>
          <a:p>
            <a:endParaRPr lang="en-US" dirty="0"/>
          </a:p>
          <a:p>
            <a:endParaRPr lang="en-US" dirty="0"/>
          </a:p>
        </p:txBody>
      </p:sp>
      <p:sp>
        <p:nvSpPr>
          <p:cNvPr id="4" name="Slide Number Placeholder 3"/>
          <p:cNvSpPr>
            <a:spLocks noGrp="1"/>
          </p:cNvSpPr>
          <p:nvPr>
            <p:ph type="sldNum" sz="quarter" idx="5"/>
          </p:nvPr>
        </p:nvSpPr>
        <p:spPr/>
        <p:txBody>
          <a:bodyPr/>
          <a:lstStyle/>
          <a:p>
            <a:fld id="{5534C2EF-8A97-4DAF-B099-E567883644D6}" type="slidenum">
              <a:rPr lang="en-US" smtClean="0"/>
              <a:t>14</a:t>
            </a:fld>
            <a:endParaRPr lang="en-US"/>
          </a:p>
        </p:txBody>
      </p:sp>
    </p:spTree>
    <p:extLst>
      <p:ext uri="{BB962C8B-B14F-4D97-AF65-F5344CB8AC3E}">
        <p14:creationId xmlns:p14="http://schemas.microsoft.com/office/powerpoint/2010/main" val="996936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Barriers in academic achievement- ACADEMIC ACHEIVEMENT: Gaps in Achievement and Opportunities (ex. Admission to colleges- low graduation rates)</a:t>
            </a:r>
          </a:p>
          <a:p>
            <a:r>
              <a:rPr lang="en-US" dirty="0"/>
              <a:t>Multicultural and Diversity Issues (ex. Beliefs, stereotypes, actions, and opinions towards certain groups)</a:t>
            </a:r>
          </a:p>
          <a:p>
            <a:endParaRPr lang="en-US" dirty="0"/>
          </a:p>
          <a:p>
            <a:r>
              <a:rPr lang="en-US" dirty="0"/>
              <a:t>Barriers in Students Well- being- STUDENT WELL-BEING</a:t>
            </a:r>
          </a:p>
          <a:p>
            <a:r>
              <a:rPr lang="en-US" dirty="0"/>
              <a:t>Family Problems</a:t>
            </a:r>
          </a:p>
          <a:p>
            <a:r>
              <a:rPr lang="en-US" dirty="0"/>
              <a:t>Mental Health Issues</a:t>
            </a:r>
          </a:p>
          <a:p>
            <a:r>
              <a:rPr lang="en-US" dirty="0"/>
              <a:t>Substance Abuse</a:t>
            </a:r>
          </a:p>
          <a:p>
            <a:r>
              <a:rPr lang="en-US" dirty="0"/>
              <a:t>Bullying and Harassment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34C2EF-8A97-4DAF-B099-E567883644D6}" type="slidenum">
              <a:rPr lang="en-US" smtClean="0"/>
              <a:t>15</a:t>
            </a:fld>
            <a:endParaRPr lang="en-US"/>
          </a:p>
        </p:txBody>
      </p:sp>
    </p:spTree>
    <p:extLst>
      <p:ext uri="{BB962C8B-B14F-4D97-AF65-F5344CB8AC3E}">
        <p14:creationId xmlns:p14="http://schemas.microsoft.com/office/powerpoint/2010/main" val="843928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STRATEGIES TO REMOVE BARRIERS</a:t>
            </a:r>
          </a:p>
          <a:p>
            <a:endParaRPr lang="en-US" dirty="0"/>
          </a:p>
          <a:p>
            <a:r>
              <a:rPr lang="en-US" dirty="0"/>
              <a:t>Provide students with opportunities to develop individual and attainable goals.</a:t>
            </a:r>
          </a:p>
          <a:p>
            <a:r>
              <a:rPr lang="en-US" dirty="0"/>
              <a:t>Provide trainings and seminars for students and families about making goals, future planning, decision making, and time/ self management.</a:t>
            </a:r>
          </a:p>
          <a:p>
            <a:r>
              <a:rPr lang="en-US" dirty="0"/>
              <a:t>Provide weekly or monthly meetings with students/ families/ staff about updates on opportunities that are available to students.</a:t>
            </a:r>
          </a:p>
          <a:p>
            <a:r>
              <a:rPr lang="en-US" dirty="0"/>
              <a:t>Review data on percentage of class passing rates, graduation rates, and school drop out rates.  Data can help to determine the effectiveness of courses offered and the validity of student access. </a:t>
            </a:r>
          </a:p>
          <a:p>
            <a:endParaRPr lang="en-US" dirty="0"/>
          </a:p>
        </p:txBody>
      </p:sp>
      <p:sp>
        <p:nvSpPr>
          <p:cNvPr id="4" name="Slide Number Placeholder 3"/>
          <p:cNvSpPr>
            <a:spLocks noGrp="1"/>
          </p:cNvSpPr>
          <p:nvPr>
            <p:ph type="sldNum" sz="quarter" idx="5"/>
          </p:nvPr>
        </p:nvSpPr>
        <p:spPr/>
        <p:txBody>
          <a:bodyPr/>
          <a:lstStyle/>
          <a:p>
            <a:fld id="{5534C2EF-8A97-4DAF-B099-E567883644D6}" type="slidenum">
              <a:rPr lang="en-US" smtClean="0"/>
              <a:t>16</a:t>
            </a:fld>
            <a:endParaRPr lang="en-US"/>
          </a:p>
        </p:txBody>
      </p:sp>
    </p:spTree>
    <p:extLst>
      <p:ext uri="{BB962C8B-B14F-4D97-AF65-F5344CB8AC3E}">
        <p14:creationId xmlns:p14="http://schemas.microsoft.com/office/powerpoint/2010/main" val="3325570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Title 1"/>
          <p:cNvSpPr>
            <a:spLocks noGrp="1"/>
          </p:cNvSpPr>
          <p:nvPr>
            <p:ph type="ctrTitle"/>
          </p:nvPr>
        </p:nvSpPr>
        <p:spPr>
          <a:xfrm>
            <a:off x="838200" y="533400"/>
            <a:ext cx="8458200" cy="1828800"/>
          </a:xfrm>
        </p:spPr>
        <p:txBody>
          <a:bodyPr anchor="b">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5/15/2026</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Title 1"/>
          <p:cNvSpPr>
            <a:spLocks noGrp="1"/>
          </p:cNvSpPr>
          <p:nvPr>
            <p:ph type="title"/>
          </p:nvPr>
        </p:nvSpPr>
        <p:spPr>
          <a:xfrm>
            <a:off x="3352800" y="533400"/>
            <a:ext cx="7315200" cy="1828800"/>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7888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5/15/2026</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400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7FC8593D-7C47-471E-A8DF-97AC4FFD13F5}" type="datetimeFigureOut">
              <a:rPr lang="en-US" smtClean="0"/>
              <a:t>5/15/2026</a:t>
            </a:fld>
            <a:endParaRPr lang="en-US"/>
          </a:p>
        </p:txBody>
      </p:sp>
      <p:sp>
        <p:nvSpPr>
          <p:cNvPr id="9" name="Slide Number Placeholder 8"/>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7FC8593D-7C47-471E-A8DF-97AC4FFD13F5}" type="datetimeFigureOut">
              <a:rPr lang="en-US" smtClean="0"/>
              <a:t>5/15/2026</a:t>
            </a:fld>
            <a:endParaRPr lang="en-US"/>
          </a:p>
        </p:txBody>
      </p:sp>
      <p:sp>
        <p:nvSpPr>
          <p:cNvPr id="5" name="Slide Number Placeholder 4"/>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7FC8593D-7C47-471E-A8DF-97AC4FFD13F5}" type="datetimeFigureOut">
              <a:rPr lang="en-US" smtClean="0"/>
              <a:t>5/15/2026</a:t>
            </a:fld>
            <a:endParaRPr lang="en-US"/>
          </a:p>
        </p:txBody>
      </p:sp>
      <p:sp>
        <p:nvSpPr>
          <p:cNvPr id="4" name="Slide Number Placeholder 3"/>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5/15/2026</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12" name="Picture Placeholder 11" descr="An empty placeholder to add an image. Click on the placeholder and select the image that you wish to add"/>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5/15/2026</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Pictures with Captions">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endParaRPr lang="en-US" dirty="0"/>
          </a:p>
        </p:txBody>
      </p:sp>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7" name="Text Placeholder 16"/>
          <p:cNvSpPr>
            <a:spLocks noGrp="1"/>
          </p:cNvSpPr>
          <p:nvPr>
            <p:ph type="body" sz="quarter" idx="14"/>
          </p:nvPr>
        </p:nvSpPr>
        <p:spPr>
          <a:xfrm>
            <a:off x="1028581"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20" name="Text Placeholder 16"/>
          <p:cNvSpPr>
            <a:spLocks noGrp="1"/>
          </p:cNvSpPr>
          <p:nvPr>
            <p:ph type="body" sz="quarter" idx="16"/>
          </p:nvPr>
        </p:nvSpPr>
        <p:spPr>
          <a:xfrm>
            <a:off x="5566714"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hree Pictures with Caption">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endParaRPr lang="en-US" dirty="0"/>
          </a:p>
        </p:txBody>
      </p:sp>
      <p:sp>
        <p:nvSpPr>
          <p:cNvPr id="7" name="Freeform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8" name="Freeform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ve Pictures">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Title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p>
        </p:txBody>
      </p:sp>
      <p:sp>
        <p:nvSpPr>
          <p:cNvPr id="8" name="Freeform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Picture Placeholder 8" descr="An empty placeholder to add an image. Click on the placeholder and select the image that you wish to add"/>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10" name="Freeform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Picture Placeholder 10" descr="An empty placeholder to add an image. Click on the placeholder and select the image that you wish to add"/>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4" name="Freeform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20" name="Freeform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descr="An empty placeholder to add an image. Click on the placeholder and select the image that you wish to add"/>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5/15/2026</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5/15/2026</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Title Placeholder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fld id="{7FC8593D-7C47-471E-A8DF-97AC4FFD13F5}" type="datetimeFigureOut">
              <a:rPr lang="en-US" smtClean="0"/>
              <a:pPr/>
              <a:t>5/15/2026</a:t>
            </a:fld>
            <a:endParaRPr lang="en-US" dirty="0"/>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image" Target="../media/image11.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7.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7.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7.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7.png"/><Relationship Id="rId5" Type="http://schemas.openxmlformats.org/officeDocument/2006/relationships/image" Target="../media/image21.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7.png"/><Relationship Id="rId5" Type="http://schemas.openxmlformats.org/officeDocument/2006/relationships/image" Target="../media/image22.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7.png"/><Relationship Id="rId5" Type="http://schemas.openxmlformats.org/officeDocument/2006/relationships/image" Target="../media/image23.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7.png"/><Relationship Id="rId5" Type="http://schemas.openxmlformats.org/officeDocument/2006/relationships/image" Target="../media/image24.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7.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533400"/>
            <a:ext cx="8458200" cy="1219200"/>
          </a:xfrm>
        </p:spPr>
        <p:txBody>
          <a:bodyPr>
            <a:normAutofit fontScale="90000"/>
          </a:bodyPr>
          <a:lstStyle/>
          <a:p>
            <a:r>
              <a:rPr lang="en-US" b="1" dirty="0"/>
              <a:t>Parent- Teacher Presentation</a:t>
            </a:r>
            <a:br>
              <a:rPr lang="en-US" dirty="0"/>
            </a:br>
            <a:endParaRPr lang="en-US" dirty="0"/>
          </a:p>
        </p:txBody>
      </p:sp>
      <p:sp>
        <p:nvSpPr>
          <p:cNvPr id="3" name="Subtitle 2"/>
          <p:cNvSpPr>
            <a:spLocks noGrp="1"/>
          </p:cNvSpPr>
          <p:nvPr>
            <p:ph type="subTitle" idx="1"/>
          </p:nvPr>
        </p:nvSpPr>
        <p:spPr>
          <a:xfrm>
            <a:off x="838200" y="1143000"/>
            <a:ext cx="7086600" cy="1219200"/>
          </a:xfrm>
        </p:spPr>
        <p:txBody>
          <a:bodyPr>
            <a:normAutofit fontScale="92500" lnSpcReduction="10000"/>
          </a:bodyPr>
          <a:lstStyle/>
          <a:p>
            <a:pPr>
              <a:spcBef>
                <a:spcPts val="0"/>
              </a:spcBef>
            </a:pPr>
            <a:r>
              <a:rPr lang="en-US" dirty="0">
                <a:latin typeface="Arial" panose="020B0604020202020204" pitchFamily="34" charset="0"/>
                <a:cs typeface="Arial" panose="020B0604020202020204" pitchFamily="34" charset="0"/>
              </a:rPr>
              <a:t>School Counseling Benchmark</a:t>
            </a:r>
          </a:p>
          <a:p>
            <a:pPr>
              <a:spcBef>
                <a:spcPts val="0"/>
              </a:spcBef>
            </a:pPr>
            <a:r>
              <a:rPr lang="en-US" dirty="0">
                <a:latin typeface="Arial" panose="020B0604020202020204" pitchFamily="34" charset="0"/>
                <a:cs typeface="Arial" panose="020B0604020202020204" pitchFamily="34" charset="0"/>
              </a:rPr>
              <a:t>Tracey Allen-McMasters</a:t>
            </a:r>
          </a:p>
          <a:p>
            <a:pPr>
              <a:spcBef>
                <a:spcPts val="0"/>
              </a:spcBef>
            </a:pPr>
            <a:r>
              <a:rPr lang="en-US" dirty="0">
                <a:latin typeface="Arial" panose="020B0604020202020204" pitchFamily="34" charset="0"/>
                <a:cs typeface="Arial" panose="020B0604020202020204" pitchFamily="34" charset="0"/>
              </a:rPr>
              <a:t>COSC 660</a:t>
            </a:r>
          </a:p>
          <a:p>
            <a:pPr>
              <a:spcBef>
                <a:spcPts val="0"/>
              </a:spcBef>
            </a:pPr>
            <a:r>
              <a:rPr lang="en-US" dirty="0">
                <a:latin typeface="Arial" panose="020B0604020202020204" pitchFamily="34" charset="0"/>
                <a:cs typeface="Arial" panose="020B0604020202020204" pitchFamily="34" charset="0"/>
              </a:rPr>
              <a:t>Liberty University</a:t>
            </a:r>
          </a:p>
          <a:p>
            <a:pPr>
              <a:spcBef>
                <a:spcPts val="0"/>
              </a:spcBef>
            </a:pPr>
            <a:endParaRPr lang="en-US" dirty="0"/>
          </a:p>
        </p:txBody>
      </p:sp>
      <p:pic>
        <p:nvPicPr>
          <p:cNvPr id="5" name="Picture 4">
            <a:extLst>
              <a:ext uri="{FF2B5EF4-FFF2-40B4-BE49-F238E27FC236}">
                <a16:creationId xmlns:a16="http://schemas.microsoft.com/office/drawing/2014/main" id="{148C3EEF-1119-5AEB-F0DB-05669F0DF0D2}"/>
              </a:ext>
            </a:extLst>
          </p:cNvPr>
          <p:cNvPicPr>
            <a:picLocks noChangeAspect="1"/>
          </p:cNvPicPr>
          <p:nvPr/>
        </p:nvPicPr>
        <p:blipFill>
          <a:blip r:embed="rId4"/>
          <a:stretch>
            <a:fillRect/>
          </a:stretch>
        </p:blipFill>
        <p:spPr>
          <a:xfrm>
            <a:off x="4724400" y="2638425"/>
            <a:ext cx="3352800" cy="1581150"/>
          </a:xfrm>
          <a:prstGeom prst="rect">
            <a:avLst/>
          </a:prstGeom>
        </p:spPr>
      </p:pic>
      <p:pic>
        <p:nvPicPr>
          <p:cNvPr id="7" name="Slide 1">
            <a:hlinkClick r:id="" action="ppaction://media"/>
            <a:extLst>
              <a:ext uri="{FF2B5EF4-FFF2-40B4-BE49-F238E27FC236}">
                <a16:creationId xmlns:a16="http://schemas.microsoft.com/office/drawing/2014/main" id="{2B708B41-FF1F-F9B0-244F-0FD116EA7A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01400" y="5943600"/>
            <a:ext cx="609600" cy="609600"/>
          </a:xfrm>
          <a:prstGeom prst="rect">
            <a:avLst/>
          </a:prstGeom>
        </p:spPr>
      </p:pic>
    </p:spTree>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5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A57951-A4B9-1AB1-C7B5-8F6BE7B8A6DB}"/>
              </a:ext>
            </a:extLst>
          </p:cNvPr>
          <p:cNvSpPr>
            <a:spLocks noGrp="1"/>
          </p:cNvSpPr>
          <p:nvPr>
            <p:ph type="title"/>
          </p:nvPr>
        </p:nvSpPr>
        <p:spPr>
          <a:xfrm>
            <a:off x="838200" y="365126"/>
            <a:ext cx="9829800" cy="625474"/>
          </a:xfrm>
        </p:spPr>
        <p:txBody>
          <a:bodyPr/>
          <a:lstStyle/>
          <a:p>
            <a:r>
              <a:rPr lang="en-US" b="1" dirty="0"/>
              <a:t>Component 1:  Comprehensive Program Elements</a:t>
            </a:r>
          </a:p>
        </p:txBody>
      </p:sp>
      <p:sp>
        <p:nvSpPr>
          <p:cNvPr id="12" name="TextBox 11">
            <a:extLst>
              <a:ext uri="{FF2B5EF4-FFF2-40B4-BE49-F238E27FC236}">
                <a16:creationId xmlns:a16="http://schemas.microsoft.com/office/drawing/2014/main" id="{6C6206D1-494B-BDA5-32A5-D7348648168E}"/>
              </a:ext>
            </a:extLst>
          </p:cNvPr>
          <p:cNvSpPr txBox="1"/>
          <p:nvPr/>
        </p:nvSpPr>
        <p:spPr>
          <a:xfrm>
            <a:off x="76200" y="1143000"/>
            <a:ext cx="1211580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At Ben L. Smith High School, our Comprehensive Counseling Program’s goal and vision is to offer a program that correlates with the ASCA National Model. We want students to be empowered so they will do their very best in academics, college/ career readiness, and social/ emotional development.  It is our hope that in return students can give back to society with compassion and gratification.    </a:t>
            </a:r>
          </a:p>
          <a:p>
            <a:endParaRPr lang="en-US" dirty="0"/>
          </a:p>
          <a:p>
            <a:pPr marL="285750" indent="-285750">
              <a:buFont typeface="Arial" panose="020B0604020202020204" pitchFamily="34" charset="0"/>
              <a:buChar char="•"/>
            </a:pPr>
            <a:r>
              <a:rPr lang="en-US" dirty="0"/>
              <a:t>The mission of our program is to help ALL students to receive awareness, skills, and a mindset to become successful students.  We want all our students to become responsible/ respectful adults, important workers, and lifelong learners by discussing areas in academics, careers, and social/ emotional development.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believe that ALL students are important and deserve and education that is equal and develops the whole child by following the districts vision and mission. We advocate for social justice and equality by following the ASCA’s ethical standards and principals.  </a:t>
            </a:r>
          </a:p>
        </p:txBody>
      </p:sp>
      <p:pic>
        <p:nvPicPr>
          <p:cNvPr id="2" name="Picture 1">
            <a:extLst>
              <a:ext uri="{FF2B5EF4-FFF2-40B4-BE49-F238E27FC236}">
                <a16:creationId xmlns:a16="http://schemas.microsoft.com/office/drawing/2014/main" id="{D24775C0-0C6E-7C18-0311-164C1227EDBF}"/>
              </a:ext>
            </a:extLst>
          </p:cNvPr>
          <p:cNvPicPr>
            <a:picLocks noChangeAspect="1"/>
          </p:cNvPicPr>
          <p:nvPr/>
        </p:nvPicPr>
        <p:blipFill>
          <a:blip r:embed="rId5"/>
          <a:stretch>
            <a:fillRect/>
          </a:stretch>
        </p:blipFill>
        <p:spPr>
          <a:xfrm>
            <a:off x="3581400" y="4419600"/>
            <a:ext cx="3962400" cy="1693353"/>
          </a:xfrm>
          <a:prstGeom prst="rect">
            <a:avLst/>
          </a:prstGeom>
        </p:spPr>
      </p:pic>
      <p:pic>
        <p:nvPicPr>
          <p:cNvPr id="3" name="Slide 2 ">
            <a:hlinkClick r:id="" action="ppaction://media"/>
            <a:extLst>
              <a:ext uri="{FF2B5EF4-FFF2-40B4-BE49-F238E27FC236}">
                <a16:creationId xmlns:a16="http://schemas.microsoft.com/office/drawing/2014/main" id="{585136DC-A71D-464D-E665-6B821745503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77600" y="6248400"/>
            <a:ext cx="609600" cy="609600"/>
          </a:xfrm>
          <a:prstGeom prst="rect">
            <a:avLst/>
          </a:prstGeom>
        </p:spPr>
      </p:pic>
    </p:spTree>
    <p:extLst>
      <p:ext uri="{BB962C8B-B14F-4D97-AF65-F5344CB8AC3E}">
        <p14:creationId xmlns:p14="http://schemas.microsoft.com/office/powerpoint/2010/main" val="3504639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7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76200" y="152400"/>
            <a:ext cx="11887200" cy="685800"/>
          </a:xfrm>
        </p:spPr>
        <p:txBody>
          <a:bodyPr>
            <a:normAutofit fontScale="90000"/>
          </a:bodyPr>
          <a:lstStyle/>
          <a:p>
            <a:r>
              <a:rPr lang="en-US" b="1" dirty="0">
                <a:solidFill>
                  <a:srgbClr val="00B050"/>
                </a:solidFill>
              </a:rPr>
              <a:t>ACADEMICS:  LEARNING TO LEARN</a:t>
            </a:r>
          </a:p>
        </p:txBody>
      </p:sp>
      <p:sp>
        <p:nvSpPr>
          <p:cNvPr id="2" name="TextBox 1">
            <a:extLst>
              <a:ext uri="{FF2B5EF4-FFF2-40B4-BE49-F238E27FC236}">
                <a16:creationId xmlns:a16="http://schemas.microsoft.com/office/drawing/2014/main" id="{222643A1-C16B-4FD2-ED6C-17A528362BE5}"/>
              </a:ext>
            </a:extLst>
          </p:cNvPr>
          <p:cNvSpPr txBox="1"/>
          <p:nvPr/>
        </p:nvSpPr>
        <p:spPr>
          <a:xfrm>
            <a:off x="76200" y="914400"/>
            <a:ext cx="12039600"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rgbClr val="00B050"/>
                </a:solidFill>
              </a:rPr>
              <a:t>School counselors can help students with academic success, by working together and collaborating with students, families, and staff!  </a:t>
            </a:r>
          </a:p>
          <a:p>
            <a:endParaRPr lang="en-US" b="1" dirty="0">
              <a:solidFill>
                <a:srgbClr val="00B050"/>
              </a:solidFill>
            </a:endParaRPr>
          </a:p>
          <a:p>
            <a:pPr marL="285750" indent="-285750">
              <a:buFont typeface="Arial" panose="020B0604020202020204" pitchFamily="34" charset="0"/>
              <a:buChar char="•"/>
            </a:pPr>
            <a:r>
              <a:rPr lang="en-US" b="1" dirty="0">
                <a:solidFill>
                  <a:srgbClr val="00B050"/>
                </a:solidFill>
              </a:rPr>
              <a:t>School counselors can assist students with learning new skills that will make learning more successful!</a:t>
            </a:r>
          </a:p>
          <a:p>
            <a:pPr marL="285750" indent="-285750">
              <a:buFont typeface="Arial" panose="020B0604020202020204" pitchFamily="34" charset="0"/>
              <a:buChar char="•"/>
            </a:pPr>
            <a:endParaRPr lang="en-US" b="1" dirty="0">
              <a:solidFill>
                <a:srgbClr val="00B050"/>
              </a:solidFill>
            </a:endParaRPr>
          </a:p>
          <a:p>
            <a:pPr marL="285750" indent="-285750">
              <a:buFont typeface="Arial" panose="020B0604020202020204" pitchFamily="34" charset="0"/>
              <a:buChar char="•"/>
            </a:pPr>
            <a:r>
              <a:rPr lang="en-US" b="1" dirty="0">
                <a:solidFill>
                  <a:srgbClr val="00B050"/>
                </a:solidFill>
              </a:rPr>
              <a:t>School counselors can help students set academic goals and support student in their goals!</a:t>
            </a:r>
          </a:p>
          <a:p>
            <a:pPr marL="285750" indent="-285750">
              <a:buFont typeface="Arial" panose="020B0604020202020204" pitchFamily="34" charset="0"/>
              <a:buChar char="•"/>
            </a:pPr>
            <a:endParaRPr lang="en-US" b="1" dirty="0">
              <a:solidFill>
                <a:srgbClr val="00B050"/>
              </a:solidFill>
            </a:endParaRPr>
          </a:p>
          <a:p>
            <a:pPr marL="285750" indent="-285750">
              <a:buFont typeface="Arial" panose="020B0604020202020204" pitchFamily="34" charset="0"/>
              <a:buChar char="•"/>
            </a:pPr>
            <a:r>
              <a:rPr lang="en-US" b="1" dirty="0">
                <a:solidFill>
                  <a:srgbClr val="00B050"/>
                </a:solidFill>
              </a:rPr>
              <a:t>School counselors can make sure students have access to appropriate and rigorous course </a:t>
            </a:r>
          </a:p>
          <a:p>
            <a:r>
              <a:rPr lang="en-US" b="1" dirty="0">
                <a:solidFill>
                  <a:srgbClr val="00B050"/>
                </a:solidFill>
              </a:rPr>
              <a:t>     material!</a:t>
            </a:r>
          </a:p>
          <a:p>
            <a:endParaRPr lang="en-US" b="1" dirty="0">
              <a:solidFill>
                <a:srgbClr val="00B050"/>
              </a:solidFill>
            </a:endParaRPr>
          </a:p>
          <a:p>
            <a:pPr marL="285750" indent="-285750">
              <a:buFont typeface="Arial" panose="020B0604020202020204" pitchFamily="34" charset="0"/>
              <a:buChar char="•"/>
            </a:pPr>
            <a:r>
              <a:rPr lang="en-US" b="1" dirty="0">
                <a:solidFill>
                  <a:srgbClr val="00B050"/>
                </a:solidFill>
              </a:rPr>
              <a:t>School counselors can offer core curriculum and closing the gap interventions! </a:t>
            </a:r>
            <a:br>
              <a:rPr lang="en-US" b="1" dirty="0">
                <a:solidFill>
                  <a:srgbClr val="00B050"/>
                </a:solidFill>
              </a:rPr>
            </a:br>
            <a:endParaRPr lang="en-US" b="1" dirty="0">
              <a:solidFill>
                <a:srgbClr val="00B050"/>
              </a:solidFill>
            </a:endParaRPr>
          </a:p>
          <a:p>
            <a:pPr marL="285750" indent="-285750">
              <a:buFont typeface="Arial" panose="020B0604020202020204" pitchFamily="34" charset="0"/>
              <a:buChar char="•"/>
            </a:pPr>
            <a:endParaRPr lang="en-US" dirty="0"/>
          </a:p>
        </p:txBody>
      </p:sp>
      <p:pic>
        <p:nvPicPr>
          <p:cNvPr id="4" name="Slide 3">
            <a:hlinkClick r:id="" action="ppaction://media"/>
            <a:extLst>
              <a:ext uri="{FF2B5EF4-FFF2-40B4-BE49-F238E27FC236}">
                <a16:creationId xmlns:a16="http://schemas.microsoft.com/office/drawing/2014/main" id="{7E79E6FC-2A05-CBCD-173C-A9809B5666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25200" y="5956495"/>
            <a:ext cx="609600" cy="609600"/>
          </a:xfrm>
          <a:prstGeom prst="rect">
            <a:avLst/>
          </a:prstGeom>
        </p:spPr>
      </p:pic>
    </p:spTree>
    <p:extLst>
      <p:ext uri="{BB962C8B-B14F-4D97-AF65-F5344CB8AC3E}">
        <p14:creationId xmlns:p14="http://schemas.microsoft.com/office/powerpoint/2010/main" val="386444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7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0"/>
            <a:ext cx="11887200" cy="838200"/>
          </a:xfrm>
        </p:spPr>
        <p:txBody>
          <a:bodyPr>
            <a:normAutofit fontScale="90000"/>
          </a:bodyPr>
          <a:lstStyle/>
          <a:p>
            <a:r>
              <a:rPr lang="en-US" sz="4000" b="1" dirty="0">
                <a:solidFill>
                  <a:srgbClr val="0070C0"/>
                </a:solidFill>
              </a:rPr>
              <a:t>CAREER DEVELOPMENT:  LEARNING TO WORK</a:t>
            </a:r>
          </a:p>
        </p:txBody>
      </p:sp>
      <p:sp>
        <p:nvSpPr>
          <p:cNvPr id="2" name="TextBox 1">
            <a:extLst>
              <a:ext uri="{FF2B5EF4-FFF2-40B4-BE49-F238E27FC236}">
                <a16:creationId xmlns:a16="http://schemas.microsoft.com/office/drawing/2014/main" id="{369D32A9-1262-7CF2-A4E4-B4E8BB7FD0AF}"/>
              </a:ext>
            </a:extLst>
          </p:cNvPr>
          <p:cNvSpPr txBox="1"/>
          <p:nvPr/>
        </p:nvSpPr>
        <p:spPr>
          <a:xfrm>
            <a:off x="155222" y="838200"/>
            <a:ext cx="11887200" cy="646331"/>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70C0"/>
                </a:solidFill>
              </a:rPr>
              <a:t>School counselors can work with students to help them identify postsecondary plans after high school.  School counselors would like ALL students to become future productive citizens. </a:t>
            </a:r>
          </a:p>
        </p:txBody>
      </p:sp>
      <p:sp>
        <p:nvSpPr>
          <p:cNvPr id="3" name="TextBox 2">
            <a:extLst>
              <a:ext uri="{FF2B5EF4-FFF2-40B4-BE49-F238E27FC236}">
                <a16:creationId xmlns:a16="http://schemas.microsoft.com/office/drawing/2014/main" id="{EA5D5109-75C6-1059-AD74-90B1200CF984}"/>
              </a:ext>
            </a:extLst>
          </p:cNvPr>
          <p:cNvSpPr txBox="1"/>
          <p:nvPr/>
        </p:nvSpPr>
        <p:spPr>
          <a:xfrm>
            <a:off x="3124200" y="1557977"/>
            <a:ext cx="5867400" cy="1200329"/>
          </a:xfrm>
          <a:prstGeom prst="rect">
            <a:avLst/>
          </a:prstGeom>
          <a:noFill/>
        </p:spPr>
        <p:txBody>
          <a:bodyPr wrap="square" rtlCol="0">
            <a:spAutoFit/>
          </a:bodyPr>
          <a:lstStyle/>
          <a:p>
            <a:pPr algn="ctr"/>
            <a:r>
              <a:rPr lang="en-US" b="1" dirty="0">
                <a:solidFill>
                  <a:srgbClr val="0070C0"/>
                </a:solidFill>
              </a:rPr>
              <a:t>Students can learn about different careers through:</a:t>
            </a:r>
          </a:p>
          <a:p>
            <a:pPr marL="342900" indent="-342900" algn="ctr">
              <a:buAutoNum type="arabicPeriod"/>
            </a:pPr>
            <a:r>
              <a:rPr lang="en-US" b="1" dirty="0">
                <a:solidFill>
                  <a:srgbClr val="0070C0"/>
                </a:solidFill>
              </a:rPr>
              <a:t>Assessment (career and personality)</a:t>
            </a:r>
          </a:p>
          <a:p>
            <a:pPr marL="342900" indent="-342900" algn="ctr">
              <a:buAutoNum type="arabicPeriod"/>
            </a:pPr>
            <a:r>
              <a:rPr lang="en-US" b="1" dirty="0">
                <a:solidFill>
                  <a:srgbClr val="0070C0"/>
                </a:solidFill>
              </a:rPr>
              <a:t>Job Fair/ Vocational Training</a:t>
            </a:r>
          </a:p>
          <a:p>
            <a:pPr marL="342900" indent="-342900" algn="ctr">
              <a:buAutoNum type="arabicPeriod"/>
            </a:pPr>
            <a:r>
              <a:rPr lang="en-US" b="1" dirty="0">
                <a:solidFill>
                  <a:srgbClr val="0070C0"/>
                </a:solidFill>
              </a:rPr>
              <a:t>College Tours</a:t>
            </a:r>
          </a:p>
        </p:txBody>
      </p:sp>
      <p:pic>
        <p:nvPicPr>
          <p:cNvPr id="5" name="Picture 4">
            <a:extLst>
              <a:ext uri="{FF2B5EF4-FFF2-40B4-BE49-F238E27FC236}">
                <a16:creationId xmlns:a16="http://schemas.microsoft.com/office/drawing/2014/main" id="{BB0ED6CE-8123-541E-33D7-60659BE1A53C}"/>
              </a:ext>
            </a:extLst>
          </p:cNvPr>
          <p:cNvPicPr>
            <a:picLocks noChangeAspect="1"/>
          </p:cNvPicPr>
          <p:nvPr/>
        </p:nvPicPr>
        <p:blipFill>
          <a:blip r:embed="rId5"/>
          <a:stretch>
            <a:fillRect/>
          </a:stretch>
        </p:blipFill>
        <p:spPr>
          <a:xfrm>
            <a:off x="3276600" y="2831752"/>
            <a:ext cx="1657350" cy="1587848"/>
          </a:xfrm>
          <a:prstGeom prst="rect">
            <a:avLst/>
          </a:prstGeom>
        </p:spPr>
      </p:pic>
      <p:pic>
        <p:nvPicPr>
          <p:cNvPr id="10" name="Picture 9">
            <a:extLst>
              <a:ext uri="{FF2B5EF4-FFF2-40B4-BE49-F238E27FC236}">
                <a16:creationId xmlns:a16="http://schemas.microsoft.com/office/drawing/2014/main" id="{809887CD-B916-FC52-BB3F-DEF18F1B27D8}"/>
              </a:ext>
            </a:extLst>
          </p:cNvPr>
          <p:cNvPicPr>
            <a:picLocks noChangeAspect="1"/>
          </p:cNvPicPr>
          <p:nvPr/>
        </p:nvPicPr>
        <p:blipFill>
          <a:blip r:embed="rId6"/>
          <a:stretch>
            <a:fillRect/>
          </a:stretch>
        </p:blipFill>
        <p:spPr>
          <a:xfrm>
            <a:off x="5181600" y="2800529"/>
            <a:ext cx="1752600" cy="1619071"/>
          </a:xfrm>
          <a:prstGeom prst="rect">
            <a:avLst/>
          </a:prstGeom>
        </p:spPr>
      </p:pic>
      <p:pic>
        <p:nvPicPr>
          <p:cNvPr id="12" name="Picture 11">
            <a:extLst>
              <a:ext uri="{FF2B5EF4-FFF2-40B4-BE49-F238E27FC236}">
                <a16:creationId xmlns:a16="http://schemas.microsoft.com/office/drawing/2014/main" id="{A5D4BC80-17C0-F528-44B9-64F0E7B94C93}"/>
              </a:ext>
            </a:extLst>
          </p:cNvPr>
          <p:cNvPicPr>
            <a:picLocks noChangeAspect="1"/>
          </p:cNvPicPr>
          <p:nvPr/>
        </p:nvPicPr>
        <p:blipFill>
          <a:blip r:embed="rId7"/>
          <a:stretch>
            <a:fillRect/>
          </a:stretch>
        </p:blipFill>
        <p:spPr>
          <a:xfrm>
            <a:off x="7193756" y="2797703"/>
            <a:ext cx="1569244" cy="1619071"/>
          </a:xfrm>
          <a:prstGeom prst="rect">
            <a:avLst/>
          </a:prstGeom>
        </p:spPr>
      </p:pic>
      <p:pic>
        <p:nvPicPr>
          <p:cNvPr id="4" name="Slide 4">
            <a:hlinkClick r:id="" action="ppaction://media"/>
            <a:extLst>
              <a:ext uri="{FF2B5EF4-FFF2-40B4-BE49-F238E27FC236}">
                <a16:creationId xmlns:a16="http://schemas.microsoft.com/office/drawing/2014/main" id="{73B84184-EA51-4B03-A85A-CD7FF4E02AB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25200" y="6019800"/>
            <a:ext cx="609600" cy="609600"/>
          </a:xfrm>
          <a:prstGeom prst="rect">
            <a:avLst/>
          </a:prstGeom>
        </p:spPr>
      </p:pic>
    </p:spTree>
    <p:extLst>
      <p:ext uri="{BB962C8B-B14F-4D97-AF65-F5344CB8AC3E}">
        <p14:creationId xmlns:p14="http://schemas.microsoft.com/office/powerpoint/2010/main" val="2560558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3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76200" y="152400"/>
            <a:ext cx="11887200" cy="1295400"/>
          </a:xfrm>
        </p:spPr>
        <p:txBody>
          <a:bodyPr>
            <a:normAutofit fontScale="90000"/>
          </a:bodyPr>
          <a:lstStyle/>
          <a:p>
            <a:r>
              <a:rPr lang="en-US" b="1" dirty="0">
                <a:solidFill>
                  <a:srgbClr val="FFC000"/>
                </a:solidFill>
              </a:rPr>
              <a:t>PERSONAL AND SOCIAL DEVELOPMENTS:</a:t>
            </a:r>
            <a:br>
              <a:rPr lang="en-US" b="1" dirty="0">
                <a:solidFill>
                  <a:srgbClr val="FFC000"/>
                </a:solidFill>
              </a:rPr>
            </a:br>
            <a:r>
              <a:rPr lang="en-US" b="1" dirty="0">
                <a:solidFill>
                  <a:srgbClr val="FFC000"/>
                </a:solidFill>
              </a:rPr>
              <a:t>LEARNING TO LIVE</a:t>
            </a:r>
          </a:p>
        </p:txBody>
      </p:sp>
      <p:sp>
        <p:nvSpPr>
          <p:cNvPr id="3" name="TextBox 2">
            <a:extLst>
              <a:ext uri="{FF2B5EF4-FFF2-40B4-BE49-F238E27FC236}">
                <a16:creationId xmlns:a16="http://schemas.microsoft.com/office/drawing/2014/main" id="{8AC77D68-F948-98A7-7FE3-9DF744EA9DE7}"/>
              </a:ext>
            </a:extLst>
          </p:cNvPr>
          <p:cNvSpPr txBox="1"/>
          <p:nvPr/>
        </p:nvSpPr>
        <p:spPr>
          <a:xfrm>
            <a:off x="76200" y="1524000"/>
            <a:ext cx="11887200"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FFC000"/>
                </a:solidFill>
              </a:rPr>
              <a:t>School counselors can help ALL students to navigate and understand social and emotional growth.</a:t>
            </a:r>
          </a:p>
          <a:p>
            <a:pPr marL="285750" indent="-285750">
              <a:buFont typeface="Arial" panose="020B0604020202020204" pitchFamily="34" charset="0"/>
              <a:buChar char="•"/>
            </a:pPr>
            <a:endParaRPr lang="en-US" dirty="0">
              <a:solidFill>
                <a:srgbClr val="FFC000"/>
              </a:solidFill>
            </a:endParaRPr>
          </a:p>
          <a:p>
            <a:pPr marL="285750" indent="-285750">
              <a:buFont typeface="Arial" panose="020B0604020202020204" pitchFamily="34" charset="0"/>
              <a:buChar char="•"/>
            </a:pPr>
            <a:r>
              <a:rPr lang="en-US" dirty="0">
                <a:solidFill>
                  <a:srgbClr val="FFC000"/>
                </a:solidFill>
              </a:rPr>
              <a:t>School counselors can assist in making sure ALL students have access to mental health services when dealing with personal and social needs.  </a:t>
            </a:r>
          </a:p>
          <a:p>
            <a:pPr marL="285750" indent="-285750">
              <a:buFont typeface="Arial" panose="020B0604020202020204" pitchFamily="34" charset="0"/>
              <a:buChar char="•"/>
            </a:pPr>
            <a:endParaRPr lang="en-US" dirty="0">
              <a:solidFill>
                <a:srgbClr val="FFC000"/>
              </a:solidFill>
            </a:endParaRPr>
          </a:p>
          <a:p>
            <a:pPr marL="285750" indent="-285750">
              <a:buFont typeface="Arial" panose="020B0604020202020204" pitchFamily="34" charset="0"/>
              <a:buChar char="•"/>
            </a:pPr>
            <a:r>
              <a:rPr lang="en-US" dirty="0">
                <a:solidFill>
                  <a:srgbClr val="FFC000"/>
                </a:solidFill>
              </a:rPr>
              <a:t>School counselors can create an educational program to strengthen mental health awareness.</a:t>
            </a:r>
          </a:p>
          <a:p>
            <a:pPr marL="285750" indent="-285750">
              <a:buFont typeface="Arial" panose="020B0604020202020204" pitchFamily="34" charset="0"/>
              <a:buChar char="•"/>
            </a:pPr>
            <a:endParaRPr lang="en-US" dirty="0">
              <a:solidFill>
                <a:srgbClr val="FFC000"/>
              </a:solidFill>
            </a:endParaRPr>
          </a:p>
          <a:p>
            <a:pPr marL="285750" indent="-285750">
              <a:buFont typeface="Arial" panose="020B0604020202020204" pitchFamily="34" charset="0"/>
              <a:buChar char="•"/>
            </a:pPr>
            <a:r>
              <a:rPr lang="en-US" dirty="0">
                <a:solidFill>
                  <a:srgbClr val="FFC000"/>
                </a:solidFill>
              </a:rPr>
              <a:t>School counselors can help ALL students learn and practice interpersonal skills.</a:t>
            </a:r>
          </a:p>
        </p:txBody>
      </p:sp>
      <p:pic>
        <p:nvPicPr>
          <p:cNvPr id="4" name="Picture 3">
            <a:extLst>
              <a:ext uri="{FF2B5EF4-FFF2-40B4-BE49-F238E27FC236}">
                <a16:creationId xmlns:a16="http://schemas.microsoft.com/office/drawing/2014/main" id="{45D3F01F-3BFB-88D4-B6F0-F1E69BB5B257}"/>
              </a:ext>
            </a:extLst>
          </p:cNvPr>
          <p:cNvPicPr>
            <a:picLocks noChangeAspect="1"/>
          </p:cNvPicPr>
          <p:nvPr/>
        </p:nvPicPr>
        <p:blipFill>
          <a:blip r:embed="rId5"/>
          <a:stretch>
            <a:fillRect/>
          </a:stretch>
        </p:blipFill>
        <p:spPr>
          <a:xfrm>
            <a:off x="4572000" y="3927574"/>
            <a:ext cx="3352801" cy="2133600"/>
          </a:xfrm>
          <a:prstGeom prst="rect">
            <a:avLst/>
          </a:prstGeom>
        </p:spPr>
      </p:pic>
      <p:pic>
        <p:nvPicPr>
          <p:cNvPr id="2" name="Slide 5">
            <a:hlinkClick r:id="" action="ppaction://media"/>
            <a:extLst>
              <a:ext uri="{FF2B5EF4-FFF2-40B4-BE49-F238E27FC236}">
                <a16:creationId xmlns:a16="http://schemas.microsoft.com/office/drawing/2014/main" id="{31402932-160C-3E64-BE76-D19BD777EFB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29737" y="6096000"/>
            <a:ext cx="609600" cy="609600"/>
          </a:xfrm>
          <a:prstGeom prst="rect">
            <a:avLst/>
          </a:prstGeom>
        </p:spPr>
      </p:pic>
    </p:spTree>
    <p:extLst>
      <p:ext uri="{BB962C8B-B14F-4D97-AF65-F5344CB8AC3E}">
        <p14:creationId xmlns:p14="http://schemas.microsoft.com/office/powerpoint/2010/main" val="80796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8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91075D7-6EC4-0A55-A66C-F8E33726BE6D}"/>
              </a:ext>
            </a:extLst>
          </p:cNvPr>
          <p:cNvSpPr txBox="1"/>
          <p:nvPr/>
        </p:nvSpPr>
        <p:spPr>
          <a:xfrm>
            <a:off x="152400" y="152400"/>
            <a:ext cx="11811000" cy="2923877"/>
          </a:xfrm>
          <a:prstGeom prst="rect">
            <a:avLst/>
          </a:prstGeom>
          <a:noFill/>
        </p:spPr>
        <p:txBody>
          <a:bodyPr wrap="square" rtlCol="0">
            <a:spAutoFit/>
          </a:bodyPr>
          <a:lstStyle/>
          <a:p>
            <a:pPr algn="ctr"/>
            <a:r>
              <a:rPr lang="en-US" sz="4000" b="1" dirty="0"/>
              <a:t>COMPONENT 2: ADVOCACY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Advocacy is standing up for other individuals on their behalf.  Advocacy is an important part of a school counselor’s role. Advocacy is an extensive and versatile process according to ASCA (ASCA, 2019).</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School counseling programs are in a critical position to lead and advocate for changes that are positive in polices and practices that encourage high levels of opportunities for all students (Erford, 2019).  </a:t>
            </a:r>
          </a:p>
          <a:p>
            <a:endParaRPr lang="en-US" dirty="0"/>
          </a:p>
          <a:p>
            <a:pPr marL="285750" indent="-285750">
              <a:buFont typeface="Arial" panose="020B0604020202020204" pitchFamily="34" charset="0"/>
              <a:buChar char="•"/>
            </a:pPr>
            <a:r>
              <a:rPr lang="en-US" b="1" dirty="0"/>
              <a:t>School counselors, students, parents, teachers, coaches, and staff can be ADVOCATES for STUDENTS!</a:t>
            </a:r>
          </a:p>
        </p:txBody>
      </p:sp>
      <p:sp>
        <p:nvSpPr>
          <p:cNvPr id="10" name="TextBox 9">
            <a:extLst>
              <a:ext uri="{FF2B5EF4-FFF2-40B4-BE49-F238E27FC236}">
                <a16:creationId xmlns:a16="http://schemas.microsoft.com/office/drawing/2014/main" id="{FB52F279-ABAD-78A4-1492-DE7D53191AAC}"/>
              </a:ext>
            </a:extLst>
          </p:cNvPr>
          <p:cNvSpPr txBox="1"/>
          <p:nvPr/>
        </p:nvSpPr>
        <p:spPr>
          <a:xfrm>
            <a:off x="3733800" y="3276600"/>
            <a:ext cx="5105400" cy="2308324"/>
          </a:xfrm>
          <a:prstGeom prst="rect">
            <a:avLst/>
          </a:prstGeom>
          <a:noFill/>
        </p:spPr>
        <p:txBody>
          <a:bodyPr wrap="square" rtlCol="0">
            <a:spAutoFit/>
          </a:bodyPr>
          <a:lstStyle/>
          <a:p>
            <a:r>
              <a:rPr lang="en-US" dirty="0"/>
              <a:t>School counselors can advocate for students in various ways such as:</a:t>
            </a:r>
          </a:p>
          <a:p>
            <a:pPr marL="228600" indent="-228600">
              <a:buAutoNum type="arabicPeriod"/>
            </a:pPr>
            <a:r>
              <a:rPr lang="en-US" dirty="0"/>
              <a:t>Personal conversations</a:t>
            </a:r>
          </a:p>
          <a:p>
            <a:pPr marL="228600" indent="-228600">
              <a:buAutoNum type="arabicPeriod"/>
            </a:pPr>
            <a:r>
              <a:rPr lang="en-US" dirty="0"/>
              <a:t>Counselor’s newsletters</a:t>
            </a:r>
          </a:p>
          <a:p>
            <a:pPr marL="228600" indent="-228600">
              <a:buAutoNum type="arabicPeriod"/>
            </a:pPr>
            <a:r>
              <a:rPr lang="en-US" dirty="0"/>
              <a:t>Meetings</a:t>
            </a:r>
          </a:p>
          <a:p>
            <a:pPr marL="228600" indent="-228600">
              <a:buAutoNum type="arabicPeriod"/>
            </a:pPr>
            <a:r>
              <a:rPr lang="en-US" dirty="0"/>
              <a:t>Parent workshops</a:t>
            </a:r>
          </a:p>
          <a:p>
            <a:pPr marL="228600" indent="-228600">
              <a:buAutoNum type="arabicPeriod"/>
            </a:pPr>
            <a:r>
              <a:rPr lang="en-US" dirty="0"/>
              <a:t>Curriculum planning</a:t>
            </a:r>
          </a:p>
          <a:p>
            <a:pPr marL="228600" indent="-228600">
              <a:buAutoNum type="arabicPeriod"/>
            </a:pPr>
            <a:r>
              <a:rPr lang="en-US" dirty="0"/>
              <a:t>Community collaborations</a:t>
            </a:r>
          </a:p>
        </p:txBody>
      </p:sp>
      <p:pic>
        <p:nvPicPr>
          <p:cNvPr id="11" name="Picture 10">
            <a:extLst>
              <a:ext uri="{FF2B5EF4-FFF2-40B4-BE49-F238E27FC236}">
                <a16:creationId xmlns:a16="http://schemas.microsoft.com/office/drawing/2014/main" id="{77ECA322-3199-05FE-511F-ED0E66C253DB}"/>
              </a:ext>
            </a:extLst>
          </p:cNvPr>
          <p:cNvPicPr>
            <a:picLocks noChangeAspect="1"/>
          </p:cNvPicPr>
          <p:nvPr/>
        </p:nvPicPr>
        <p:blipFill>
          <a:blip r:embed="rId5"/>
          <a:stretch>
            <a:fillRect/>
          </a:stretch>
        </p:blipFill>
        <p:spPr>
          <a:xfrm>
            <a:off x="152400" y="3443111"/>
            <a:ext cx="3181350" cy="1514475"/>
          </a:xfrm>
          <a:prstGeom prst="rect">
            <a:avLst/>
          </a:prstGeom>
        </p:spPr>
      </p:pic>
      <p:pic>
        <p:nvPicPr>
          <p:cNvPr id="12" name="Picture 11">
            <a:extLst>
              <a:ext uri="{FF2B5EF4-FFF2-40B4-BE49-F238E27FC236}">
                <a16:creationId xmlns:a16="http://schemas.microsoft.com/office/drawing/2014/main" id="{77E75119-96BD-0A4E-DCA2-8C897F60A130}"/>
              </a:ext>
            </a:extLst>
          </p:cNvPr>
          <p:cNvPicPr>
            <a:picLocks noChangeAspect="1"/>
          </p:cNvPicPr>
          <p:nvPr/>
        </p:nvPicPr>
        <p:blipFill>
          <a:blip r:embed="rId6"/>
          <a:stretch>
            <a:fillRect/>
          </a:stretch>
        </p:blipFill>
        <p:spPr>
          <a:xfrm>
            <a:off x="8839200" y="3429000"/>
            <a:ext cx="3124200" cy="1600200"/>
          </a:xfrm>
          <a:prstGeom prst="rect">
            <a:avLst/>
          </a:prstGeom>
        </p:spPr>
      </p:pic>
      <p:pic>
        <p:nvPicPr>
          <p:cNvPr id="2" name="Slide 6">
            <a:hlinkClick r:id="" action="ppaction://media"/>
            <a:extLst>
              <a:ext uri="{FF2B5EF4-FFF2-40B4-BE49-F238E27FC236}">
                <a16:creationId xmlns:a16="http://schemas.microsoft.com/office/drawing/2014/main" id="{5740DC34-5060-D706-8939-385A9CF30F6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01400" y="6086048"/>
            <a:ext cx="609600" cy="609600"/>
          </a:xfrm>
          <a:prstGeom prst="rect">
            <a:avLst/>
          </a:prstGeom>
        </p:spPr>
      </p:pic>
    </p:spTree>
    <p:extLst>
      <p:ext uri="{BB962C8B-B14F-4D97-AF65-F5344CB8AC3E}">
        <p14:creationId xmlns:p14="http://schemas.microsoft.com/office/powerpoint/2010/main" val="68434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0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BE553A4-7446-8AC8-470F-09DEFD14FE9A}"/>
              </a:ext>
            </a:extLst>
          </p:cNvPr>
          <p:cNvSpPr>
            <a:spLocks noGrp="1"/>
          </p:cNvSpPr>
          <p:nvPr>
            <p:ph type="title"/>
          </p:nvPr>
        </p:nvSpPr>
        <p:spPr>
          <a:xfrm>
            <a:off x="9448800" y="304800"/>
            <a:ext cx="2438400" cy="914400"/>
          </a:xfrm>
        </p:spPr>
        <p:txBody>
          <a:bodyPr/>
          <a:lstStyle/>
          <a:p>
            <a:r>
              <a:rPr lang="en-US" b="1" dirty="0">
                <a:solidFill>
                  <a:schemeClr val="tx1">
                    <a:lumMod val="50000"/>
                  </a:schemeClr>
                </a:solidFill>
              </a:rPr>
              <a:t>Counselor Strategies</a:t>
            </a:r>
          </a:p>
        </p:txBody>
      </p:sp>
      <p:sp>
        <p:nvSpPr>
          <p:cNvPr id="14" name="TextBox 13">
            <a:extLst>
              <a:ext uri="{FF2B5EF4-FFF2-40B4-BE49-F238E27FC236}">
                <a16:creationId xmlns:a16="http://schemas.microsoft.com/office/drawing/2014/main" id="{5B5577D0-EE45-2654-AC64-265BCD265119}"/>
              </a:ext>
            </a:extLst>
          </p:cNvPr>
          <p:cNvSpPr txBox="1"/>
          <p:nvPr/>
        </p:nvSpPr>
        <p:spPr>
          <a:xfrm>
            <a:off x="990600" y="685800"/>
            <a:ext cx="2667000" cy="1015663"/>
          </a:xfrm>
          <a:prstGeom prst="rect">
            <a:avLst/>
          </a:prstGeom>
          <a:noFill/>
        </p:spPr>
        <p:txBody>
          <a:bodyPr wrap="square" rtlCol="0">
            <a:spAutoFit/>
          </a:bodyPr>
          <a:lstStyle/>
          <a:p>
            <a:pPr algn="ctr"/>
            <a:r>
              <a:rPr lang="en-US" sz="1200" b="1" u="sng" dirty="0"/>
              <a:t>Collaboration</a:t>
            </a:r>
          </a:p>
          <a:p>
            <a:pPr algn="ctr"/>
            <a:r>
              <a:rPr lang="en-US" sz="1200" dirty="0"/>
              <a:t>Counselors collaborate with parents, teachers, staff, and the community to offer and provide resources to all students.</a:t>
            </a:r>
          </a:p>
        </p:txBody>
      </p:sp>
      <p:sp>
        <p:nvSpPr>
          <p:cNvPr id="15" name="TextBox 14">
            <a:extLst>
              <a:ext uri="{FF2B5EF4-FFF2-40B4-BE49-F238E27FC236}">
                <a16:creationId xmlns:a16="http://schemas.microsoft.com/office/drawing/2014/main" id="{091850B3-09F5-CACB-D11F-4530185C9994}"/>
              </a:ext>
            </a:extLst>
          </p:cNvPr>
          <p:cNvSpPr txBox="1"/>
          <p:nvPr/>
        </p:nvSpPr>
        <p:spPr>
          <a:xfrm>
            <a:off x="990600" y="2743200"/>
            <a:ext cx="2667000" cy="1200329"/>
          </a:xfrm>
          <a:prstGeom prst="rect">
            <a:avLst/>
          </a:prstGeom>
          <a:noFill/>
        </p:spPr>
        <p:txBody>
          <a:bodyPr wrap="square" rtlCol="0">
            <a:spAutoFit/>
          </a:bodyPr>
          <a:lstStyle/>
          <a:p>
            <a:pPr algn="ctr"/>
            <a:r>
              <a:rPr lang="en-US" sz="1200" b="1" u="sng" dirty="0"/>
              <a:t>Ethical Guidelines</a:t>
            </a:r>
          </a:p>
          <a:p>
            <a:pPr algn="ctr"/>
            <a:r>
              <a:rPr lang="en-US" sz="1200" dirty="0"/>
              <a:t>Teachers and staff should understand and follow student confidentiality agreements, professional ethical standards, and other pertinent guidelines.</a:t>
            </a:r>
          </a:p>
        </p:txBody>
      </p:sp>
      <p:sp>
        <p:nvSpPr>
          <p:cNvPr id="16" name="TextBox 15">
            <a:extLst>
              <a:ext uri="{FF2B5EF4-FFF2-40B4-BE49-F238E27FC236}">
                <a16:creationId xmlns:a16="http://schemas.microsoft.com/office/drawing/2014/main" id="{27DCAC97-4B6A-974E-43FE-8BE2D094E807}"/>
              </a:ext>
            </a:extLst>
          </p:cNvPr>
          <p:cNvSpPr txBox="1"/>
          <p:nvPr/>
        </p:nvSpPr>
        <p:spPr>
          <a:xfrm>
            <a:off x="914400" y="4800600"/>
            <a:ext cx="2819400" cy="1569660"/>
          </a:xfrm>
          <a:prstGeom prst="rect">
            <a:avLst/>
          </a:prstGeom>
          <a:noFill/>
        </p:spPr>
        <p:txBody>
          <a:bodyPr wrap="square" rtlCol="0">
            <a:spAutoFit/>
          </a:bodyPr>
          <a:lstStyle/>
          <a:p>
            <a:pPr algn="ctr"/>
            <a:r>
              <a:rPr lang="en-US" sz="1200" b="1" u="sng" dirty="0"/>
              <a:t>Data Collection</a:t>
            </a:r>
          </a:p>
          <a:p>
            <a:pPr algn="ctr"/>
            <a:r>
              <a:rPr lang="en-US" sz="1200" dirty="0"/>
              <a:t>School counselors can collect data on underserved students by working with the appropriate staff.  This data can help school counselors produce a plan to target this special population, make referrals, and minimize barriers to help all students achieve.  </a:t>
            </a:r>
          </a:p>
        </p:txBody>
      </p:sp>
      <p:pic>
        <p:nvPicPr>
          <p:cNvPr id="17" name="Picture 16">
            <a:extLst>
              <a:ext uri="{FF2B5EF4-FFF2-40B4-BE49-F238E27FC236}">
                <a16:creationId xmlns:a16="http://schemas.microsoft.com/office/drawing/2014/main" id="{4EEBEF3E-DD73-EE41-E443-5A2BCE8B8D75}"/>
              </a:ext>
            </a:extLst>
          </p:cNvPr>
          <p:cNvPicPr>
            <a:picLocks noChangeAspect="1"/>
          </p:cNvPicPr>
          <p:nvPr/>
        </p:nvPicPr>
        <p:blipFill>
          <a:blip r:embed="rId5"/>
          <a:stretch>
            <a:fillRect/>
          </a:stretch>
        </p:blipFill>
        <p:spPr>
          <a:xfrm>
            <a:off x="4953000" y="685801"/>
            <a:ext cx="3581402" cy="2057400"/>
          </a:xfrm>
          <a:prstGeom prst="rect">
            <a:avLst/>
          </a:prstGeom>
        </p:spPr>
      </p:pic>
      <p:pic>
        <p:nvPicPr>
          <p:cNvPr id="18" name="Picture 17">
            <a:extLst>
              <a:ext uri="{FF2B5EF4-FFF2-40B4-BE49-F238E27FC236}">
                <a16:creationId xmlns:a16="http://schemas.microsoft.com/office/drawing/2014/main" id="{D5ED7896-F78B-ECBC-746F-5A20B45A01A1}"/>
              </a:ext>
            </a:extLst>
          </p:cNvPr>
          <p:cNvPicPr>
            <a:picLocks noChangeAspect="1"/>
          </p:cNvPicPr>
          <p:nvPr/>
        </p:nvPicPr>
        <p:blipFill>
          <a:blip r:embed="rId6"/>
          <a:stretch>
            <a:fillRect/>
          </a:stretch>
        </p:blipFill>
        <p:spPr>
          <a:xfrm>
            <a:off x="4961467" y="3754816"/>
            <a:ext cx="3790950" cy="2188784"/>
          </a:xfrm>
          <a:prstGeom prst="rect">
            <a:avLst/>
          </a:prstGeom>
        </p:spPr>
      </p:pic>
      <p:pic>
        <p:nvPicPr>
          <p:cNvPr id="2" name="Slide 7">
            <a:hlinkClick r:id="" action="ppaction://media"/>
            <a:extLst>
              <a:ext uri="{FF2B5EF4-FFF2-40B4-BE49-F238E27FC236}">
                <a16:creationId xmlns:a16="http://schemas.microsoft.com/office/drawing/2014/main" id="{04E93462-5D93-6D4D-7457-82A9A9300A5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72800" y="5967663"/>
            <a:ext cx="609600" cy="609600"/>
          </a:xfrm>
          <a:prstGeom prst="rect">
            <a:avLst/>
          </a:prstGeom>
        </p:spPr>
      </p:pic>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6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77400" y="228600"/>
            <a:ext cx="2133600" cy="990600"/>
          </a:xfrm>
        </p:spPr>
        <p:txBody>
          <a:bodyPr/>
          <a:lstStyle/>
          <a:p>
            <a:r>
              <a:rPr lang="en-US" b="1" dirty="0">
                <a:solidFill>
                  <a:schemeClr val="tx1">
                    <a:lumMod val="50000"/>
                  </a:schemeClr>
                </a:solidFill>
              </a:rPr>
              <a:t>Parent Strategies</a:t>
            </a:r>
          </a:p>
        </p:txBody>
      </p:sp>
      <p:sp>
        <p:nvSpPr>
          <p:cNvPr id="10" name="TextBox 9">
            <a:extLst>
              <a:ext uri="{FF2B5EF4-FFF2-40B4-BE49-F238E27FC236}">
                <a16:creationId xmlns:a16="http://schemas.microsoft.com/office/drawing/2014/main" id="{E54D9690-0A37-EEF9-7C1F-81569C90DAF0}"/>
              </a:ext>
            </a:extLst>
          </p:cNvPr>
          <p:cNvSpPr txBox="1"/>
          <p:nvPr/>
        </p:nvSpPr>
        <p:spPr>
          <a:xfrm>
            <a:off x="990600" y="533400"/>
            <a:ext cx="2667000" cy="1569660"/>
          </a:xfrm>
          <a:prstGeom prst="rect">
            <a:avLst/>
          </a:prstGeom>
          <a:noFill/>
        </p:spPr>
        <p:txBody>
          <a:bodyPr wrap="square" rtlCol="0">
            <a:spAutoFit/>
          </a:bodyPr>
          <a:lstStyle/>
          <a:p>
            <a:pPr algn="ctr"/>
            <a:r>
              <a:rPr lang="en-US" sz="1200" b="1" u="sng" dirty="0"/>
              <a:t>Communication</a:t>
            </a:r>
          </a:p>
          <a:p>
            <a:pPr algn="ctr"/>
            <a:r>
              <a:rPr lang="en-US" sz="1200" dirty="0"/>
              <a:t>Parents can communicate by contacting teachers and attending meetings. During communication, express concerns if any about your child’s education.  It is best practice to take notes so you can have what was discussed.  </a:t>
            </a:r>
          </a:p>
        </p:txBody>
      </p:sp>
      <p:sp>
        <p:nvSpPr>
          <p:cNvPr id="11" name="TextBox 10">
            <a:extLst>
              <a:ext uri="{FF2B5EF4-FFF2-40B4-BE49-F238E27FC236}">
                <a16:creationId xmlns:a16="http://schemas.microsoft.com/office/drawing/2014/main" id="{A1073856-11C7-F0A2-82C6-CA62A42B37B5}"/>
              </a:ext>
            </a:extLst>
          </p:cNvPr>
          <p:cNvSpPr txBox="1"/>
          <p:nvPr/>
        </p:nvSpPr>
        <p:spPr>
          <a:xfrm>
            <a:off x="1066800" y="2743200"/>
            <a:ext cx="2590800" cy="1015663"/>
          </a:xfrm>
          <a:prstGeom prst="rect">
            <a:avLst/>
          </a:prstGeom>
          <a:noFill/>
        </p:spPr>
        <p:txBody>
          <a:bodyPr wrap="square" rtlCol="0">
            <a:spAutoFit/>
          </a:bodyPr>
          <a:lstStyle/>
          <a:p>
            <a:pPr algn="ctr"/>
            <a:r>
              <a:rPr lang="en-US" sz="1200" b="1" u="sng" dirty="0"/>
              <a:t>Record Safekeeping</a:t>
            </a:r>
          </a:p>
          <a:p>
            <a:pPr algn="ctr"/>
            <a:r>
              <a:rPr lang="en-US" sz="1200" dirty="0"/>
              <a:t>Parents need to keep student records such as progress reports, report cards, standardized test results, and meeting notes.  </a:t>
            </a:r>
          </a:p>
        </p:txBody>
      </p:sp>
      <p:sp>
        <p:nvSpPr>
          <p:cNvPr id="12" name="TextBox 11">
            <a:extLst>
              <a:ext uri="{FF2B5EF4-FFF2-40B4-BE49-F238E27FC236}">
                <a16:creationId xmlns:a16="http://schemas.microsoft.com/office/drawing/2014/main" id="{25C2AD98-54BF-F717-C81E-EA9563551007}"/>
              </a:ext>
            </a:extLst>
          </p:cNvPr>
          <p:cNvSpPr txBox="1"/>
          <p:nvPr/>
        </p:nvSpPr>
        <p:spPr>
          <a:xfrm>
            <a:off x="990600" y="4800600"/>
            <a:ext cx="2743200" cy="830997"/>
          </a:xfrm>
          <a:prstGeom prst="rect">
            <a:avLst/>
          </a:prstGeom>
          <a:noFill/>
        </p:spPr>
        <p:txBody>
          <a:bodyPr wrap="square" rtlCol="0">
            <a:spAutoFit/>
          </a:bodyPr>
          <a:lstStyle/>
          <a:p>
            <a:pPr algn="ctr"/>
            <a:r>
              <a:rPr lang="en-US" sz="1200" b="1" u="sng" dirty="0"/>
              <a:t>Know Your Rights and the Rules</a:t>
            </a:r>
          </a:p>
          <a:p>
            <a:pPr algn="ctr"/>
            <a:r>
              <a:rPr lang="en-US" sz="1200" dirty="0"/>
              <a:t>Parents should be familiar with their rights and the school/ district/ state’s rules, procedures, and policies.  </a:t>
            </a:r>
          </a:p>
        </p:txBody>
      </p:sp>
      <p:pic>
        <p:nvPicPr>
          <p:cNvPr id="13" name="Picture 12">
            <a:extLst>
              <a:ext uri="{FF2B5EF4-FFF2-40B4-BE49-F238E27FC236}">
                <a16:creationId xmlns:a16="http://schemas.microsoft.com/office/drawing/2014/main" id="{32A0B04B-D429-55A2-FEC4-827E0D68DB77}"/>
              </a:ext>
            </a:extLst>
          </p:cNvPr>
          <p:cNvPicPr>
            <a:picLocks noChangeAspect="1"/>
          </p:cNvPicPr>
          <p:nvPr/>
        </p:nvPicPr>
        <p:blipFill>
          <a:blip r:embed="rId5"/>
          <a:stretch>
            <a:fillRect/>
          </a:stretch>
        </p:blipFill>
        <p:spPr>
          <a:xfrm>
            <a:off x="4800600" y="685800"/>
            <a:ext cx="4038600" cy="2057400"/>
          </a:xfrm>
          <a:prstGeom prst="rect">
            <a:avLst/>
          </a:prstGeom>
        </p:spPr>
      </p:pic>
      <p:pic>
        <p:nvPicPr>
          <p:cNvPr id="14" name="Picture 13">
            <a:extLst>
              <a:ext uri="{FF2B5EF4-FFF2-40B4-BE49-F238E27FC236}">
                <a16:creationId xmlns:a16="http://schemas.microsoft.com/office/drawing/2014/main" id="{10E1A11C-BA61-F585-9E86-92A046B440C7}"/>
              </a:ext>
            </a:extLst>
          </p:cNvPr>
          <p:cNvPicPr>
            <a:picLocks noChangeAspect="1"/>
          </p:cNvPicPr>
          <p:nvPr/>
        </p:nvPicPr>
        <p:blipFill>
          <a:blip r:embed="rId6"/>
          <a:stretch>
            <a:fillRect/>
          </a:stretch>
        </p:blipFill>
        <p:spPr>
          <a:xfrm>
            <a:off x="4800600" y="3888522"/>
            <a:ext cx="4114800" cy="2057400"/>
          </a:xfrm>
          <a:prstGeom prst="rect">
            <a:avLst/>
          </a:prstGeom>
        </p:spPr>
      </p:pic>
      <p:pic>
        <p:nvPicPr>
          <p:cNvPr id="3" name="Slide 8">
            <a:hlinkClick r:id="" action="ppaction://media"/>
            <a:extLst>
              <a:ext uri="{FF2B5EF4-FFF2-40B4-BE49-F238E27FC236}">
                <a16:creationId xmlns:a16="http://schemas.microsoft.com/office/drawing/2014/main" id="{FCA03653-3E32-86FD-E6BC-1B0A0A18121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5463" y="6019800"/>
            <a:ext cx="609600" cy="609600"/>
          </a:xfrm>
          <a:prstGeom prst="rect">
            <a:avLst/>
          </a:prstGeom>
        </p:spPr>
      </p:pic>
    </p:spTree>
    <p:extLst>
      <p:ext uri="{BB962C8B-B14F-4D97-AF65-F5344CB8AC3E}">
        <p14:creationId xmlns:p14="http://schemas.microsoft.com/office/powerpoint/2010/main" val="135999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9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77400" y="365126"/>
            <a:ext cx="2133600" cy="930274"/>
          </a:xfrm>
        </p:spPr>
        <p:txBody>
          <a:bodyPr/>
          <a:lstStyle/>
          <a:p>
            <a:r>
              <a:rPr lang="en-US" b="1" dirty="0">
                <a:solidFill>
                  <a:schemeClr val="tx1">
                    <a:lumMod val="50000"/>
                  </a:schemeClr>
                </a:solidFill>
              </a:rPr>
              <a:t>Teacher Strategies</a:t>
            </a:r>
          </a:p>
        </p:txBody>
      </p:sp>
      <p:sp>
        <p:nvSpPr>
          <p:cNvPr id="12" name="TextBox 11">
            <a:extLst>
              <a:ext uri="{FF2B5EF4-FFF2-40B4-BE49-F238E27FC236}">
                <a16:creationId xmlns:a16="http://schemas.microsoft.com/office/drawing/2014/main" id="{7D0A3FE9-35A1-EB81-9C2E-C38C8038D1A2}"/>
              </a:ext>
            </a:extLst>
          </p:cNvPr>
          <p:cNvSpPr txBox="1"/>
          <p:nvPr/>
        </p:nvSpPr>
        <p:spPr>
          <a:xfrm>
            <a:off x="990600" y="685800"/>
            <a:ext cx="2667000" cy="830997"/>
          </a:xfrm>
          <a:prstGeom prst="rect">
            <a:avLst/>
          </a:prstGeom>
          <a:noFill/>
        </p:spPr>
        <p:txBody>
          <a:bodyPr wrap="square" rtlCol="0">
            <a:spAutoFit/>
          </a:bodyPr>
          <a:lstStyle/>
          <a:p>
            <a:pPr algn="ctr"/>
            <a:r>
              <a:rPr lang="en-US" sz="1200" b="1" u="sng" dirty="0"/>
              <a:t>Perspective of Student</a:t>
            </a:r>
          </a:p>
          <a:p>
            <a:pPr algn="ctr"/>
            <a:r>
              <a:rPr lang="en-US" sz="1200" dirty="0"/>
              <a:t>Teachers can look at situations through a student’s viewpoint instead of their own.</a:t>
            </a:r>
          </a:p>
        </p:txBody>
      </p:sp>
      <p:sp>
        <p:nvSpPr>
          <p:cNvPr id="13" name="TextBox 12">
            <a:extLst>
              <a:ext uri="{FF2B5EF4-FFF2-40B4-BE49-F238E27FC236}">
                <a16:creationId xmlns:a16="http://schemas.microsoft.com/office/drawing/2014/main" id="{CBB812B8-C82C-7B7C-EF3C-2FB12FB39852}"/>
              </a:ext>
            </a:extLst>
          </p:cNvPr>
          <p:cNvSpPr txBox="1"/>
          <p:nvPr/>
        </p:nvSpPr>
        <p:spPr>
          <a:xfrm>
            <a:off x="1066800" y="2743200"/>
            <a:ext cx="2438400" cy="1384995"/>
          </a:xfrm>
          <a:prstGeom prst="rect">
            <a:avLst/>
          </a:prstGeom>
          <a:noFill/>
        </p:spPr>
        <p:txBody>
          <a:bodyPr wrap="square" rtlCol="0">
            <a:spAutoFit/>
          </a:bodyPr>
          <a:lstStyle/>
          <a:p>
            <a:pPr algn="ctr"/>
            <a:r>
              <a:rPr lang="en-US" sz="1200" b="1" u="sng" dirty="0"/>
              <a:t>What is Best for the Students</a:t>
            </a:r>
          </a:p>
          <a:p>
            <a:pPr algn="ctr"/>
            <a:r>
              <a:rPr lang="en-US" sz="1200" dirty="0"/>
              <a:t>Teachers can take the time to get to know their students and their backgrounds! Teachers should always make decisions that are best for their students and classroom.</a:t>
            </a:r>
          </a:p>
        </p:txBody>
      </p:sp>
      <p:sp>
        <p:nvSpPr>
          <p:cNvPr id="14" name="TextBox 13">
            <a:extLst>
              <a:ext uri="{FF2B5EF4-FFF2-40B4-BE49-F238E27FC236}">
                <a16:creationId xmlns:a16="http://schemas.microsoft.com/office/drawing/2014/main" id="{4A5CE5F3-9F10-5852-CB6A-432ABA2BC84C}"/>
              </a:ext>
            </a:extLst>
          </p:cNvPr>
          <p:cNvSpPr txBox="1"/>
          <p:nvPr/>
        </p:nvSpPr>
        <p:spPr>
          <a:xfrm>
            <a:off x="990600" y="4876800"/>
            <a:ext cx="2514600" cy="830997"/>
          </a:xfrm>
          <a:prstGeom prst="rect">
            <a:avLst/>
          </a:prstGeom>
          <a:noFill/>
        </p:spPr>
        <p:txBody>
          <a:bodyPr wrap="square" rtlCol="0">
            <a:spAutoFit/>
          </a:bodyPr>
          <a:lstStyle/>
          <a:p>
            <a:pPr algn="ctr"/>
            <a:r>
              <a:rPr lang="en-US" sz="1200" b="1" u="sng" dirty="0"/>
              <a:t>Advocate</a:t>
            </a:r>
          </a:p>
          <a:p>
            <a:pPr algn="ctr"/>
            <a:r>
              <a:rPr lang="en-US" sz="1200" dirty="0"/>
              <a:t>Teachers should always stand up for their student’s rights.  </a:t>
            </a:r>
          </a:p>
          <a:p>
            <a:pPr algn="ctr"/>
            <a:endParaRPr lang="en-US" sz="1200" dirty="0"/>
          </a:p>
        </p:txBody>
      </p:sp>
      <p:pic>
        <p:nvPicPr>
          <p:cNvPr id="15" name="Picture 14">
            <a:extLst>
              <a:ext uri="{FF2B5EF4-FFF2-40B4-BE49-F238E27FC236}">
                <a16:creationId xmlns:a16="http://schemas.microsoft.com/office/drawing/2014/main" id="{7BEAB1E0-BA61-CFC5-0B53-4459E0067AC4}"/>
              </a:ext>
            </a:extLst>
          </p:cNvPr>
          <p:cNvPicPr>
            <a:picLocks noChangeAspect="1"/>
          </p:cNvPicPr>
          <p:nvPr/>
        </p:nvPicPr>
        <p:blipFill>
          <a:blip r:embed="rId5"/>
          <a:stretch>
            <a:fillRect/>
          </a:stretch>
        </p:blipFill>
        <p:spPr>
          <a:xfrm>
            <a:off x="4624387" y="3735761"/>
            <a:ext cx="4343400" cy="2282077"/>
          </a:xfrm>
          <a:prstGeom prst="rect">
            <a:avLst/>
          </a:prstGeom>
        </p:spPr>
      </p:pic>
      <p:pic>
        <p:nvPicPr>
          <p:cNvPr id="3" name="Picture 2">
            <a:extLst>
              <a:ext uri="{FF2B5EF4-FFF2-40B4-BE49-F238E27FC236}">
                <a16:creationId xmlns:a16="http://schemas.microsoft.com/office/drawing/2014/main" id="{A18ABB65-46DB-7F5D-56E6-5EBC44029979}"/>
              </a:ext>
            </a:extLst>
          </p:cNvPr>
          <p:cNvPicPr>
            <a:picLocks noChangeAspect="1"/>
          </p:cNvPicPr>
          <p:nvPr/>
        </p:nvPicPr>
        <p:blipFill>
          <a:blip r:embed="rId6"/>
          <a:stretch>
            <a:fillRect/>
          </a:stretch>
        </p:blipFill>
        <p:spPr>
          <a:xfrm>
            <a:off x="4624387" y="609600"/>
            <a:ext cx="4214813" cy="2133600"/>
          </a:xfrm>
          <a:prstGeom prst="rect">
            <a:avLst/>
          </a:prstGeom>
        </p:spPr>
      </p:pic>
      <p:pic>
        <p:nvPicPr>
          <p:cNvPr id="4" name="Slide 9">
            <a:hlinkClick r:id="" action="ppaction://media"/>
            <a:extLst>
              <a:ext uri="{FF2B5EF4-FFF2-40B4-BE49-F238E27FC236}">
                <a16:creationId xmlns:a16="http://schemas.microsoft.com/office/drawing/2014/main" id="{258D9282-0451-874A-3242-1F5B060704B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72800" y="5895306"/>
            <a:ext cx="609600" cy="609600"/>
          </a:xfrm>
          <a:prstGeom prst="rect">
            <a:avLst/>
          </a:prstGeom>
        </p:spPr>
      </p:pic>
    </p:spTree>
    <p:extLst>
      <p:ext uri="{BB962C8B-B14F-4D97-AF65-F5344CB8AC3E}">
        <p14:creationId xmlns:p14="http://schemas.microsoft.com/office/powerpoint/2010/main" val="145773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11658600" cy="762000"/>
          </a:xfrm>
        </p:spPr>
        <p:txBody>
          <a:bodyPr>
            <a:normAutofit/>
          </a:bodyPr>
          <a:lstStyle/>
          <a:p>
            <a:pPr algn="ctr"/>
            <a:r>
              <a:rPr lang="en-US" sz="3600" b="1" dirty="0"/>
              <a:t>ADVOCACY APPROACHES AND STRATEGIES </a:t>
            </a:r>
          </a:p>
        </p:txBody>
      </p:sp>
      <p:sp>
        <p:nvSpPr>
          <p:cNvPr id="5" name="TextBox 4">
            <a:extLst>
              <a:ext uri="{FF2B5EF4-FFF2-40B4-BE49-F238E27FC236}">
                <a16:creationId xmlns:a16="http://schemas.microsoft.com/office/drawing/2014/main" id="{4605A9F1-4198-7250-4A26-ADC22D960DBC}"/>
              </a:ext>
            </a:extLst>
          </p:cNvPr>
          <p:cNvSpPr txBox="1"/>
          <p:nvPr/>
        </p:nvSpPr>
        <p:spPr>
          <a:xfrm>
            <a:off x="1143000" y="914400"/>
            <a:ext cx="4572000" cy="3139321"/>
          </a:xfrm>
          <a:prstGeom prst="rect">
            <a:avLst/>
          </a:prstGeom>
          <a:noFill/>
        </p:spPr>
        <p:txBody>
          <a:bodyPr wrap="square" rtlCol="0">
            <a:spAutoFit/>
          </a:bodyPr>
          <a:lstStyle/>
          <a:p>
            <a:r>
              <a:rPr lang="en-US" dirty="0"/>
              <a:t>Approaches and strategies for promoting equitable educational practices and responsive climates in pluralistic schools include:</a:t>
            </a:r>
          </a:p>
          <a:p>
            <a:pPr marL="285750" indent="-285750">
              <a:buFont typeface="Arial" panose="020B0604020202020204" pitchFamily="34" charset="0"/>
              <a:buChar char="•"/>
            </a:pPr>
            <a:r>
              <a:rPr lang="en-US" b="1" dirty="0"/>
              <a:t>Promoting acceptance and support for ALL students</a:t>
            </a:r>
          </a:p>
          <a:p>
            <a:pPr marL="285750" indent="-285750">
              <a:buFont typeface="Arial" panose="020B0604020202020204" pitchFamily="34" charset="0"/>
              <a:buChar char="•"/>
            </a:pPr>
            <a:r>
              <a:rPr lang="en-US" b="1" dirty="0"/>
              <a:t>Developing, promoting, and advocating awareness</a:t>
            </a:r>
          </a:p>
          <a:p>
            <a:pPr marL="285750" indent="-285750">
              <a:buFont typeface="Arial" panose="020B0604020202020204" pitchFamily="34" charset="0"/>
              <a:buChar char="•"/>
            </a:pPr>
            <a:r>
              <a:rPr lang="en-US" b="1" dirty="0"/>
              <a:t>Assisting in the development of ALL students in social and emotional skills</a:t>
            </a:r>
          </a:p>
        </p:txBody>
      </p:sp>
      <p:sp>
        <p:nvSpPr>
          <p:cNvPr id="6" name="TextBox 5">
            <a:extLst>
              <a:ext uri="{FF2B5EF4-FFF2-40B4-BE49-F238E27FC236}">
                <a16:creationId xmlns:a16="http://schemas.microsoft.com/office/drawing/2014/main" id="{C146A8C4-7BF1-34A1-13E1-6B4A7355717D}"/>
              </a:ext>
            </a:extLst>
          </p:cNvPr>
          <p:cNvSpPr txBox="1"/>
          <p:nvPr/>
        </p:nvSpPr>
        <p:spPr>
          <a:xfrm>
            <a:off x="6477000" y="990600"/>
            <a:ext cx="4572000" cy="4247317"/>
          </a:xfrm>
          <a:prstGeom prst="rect">
            <a:avLst/>
          </a:prstGeom>
          <a:noFill/>
        </p:spPr>
        <p:txBody>
          <a:bodyPr wrap="square" rtlCol="0">
            <a:spAutoFit/>
          </a:bodyPr>
          <a:lstStyle/>
          <a:p>
            <a:r>
              <a:rPr lang="en-US" dirty="0"/>
              <a:t>Counselors can also help and encourage schools by:</a:t>
            </a:r>
          </a:p>
          <a:p>
            <a:pPr marL="285750" indent="-285750">
              <a:buFont typeface="Arial" panose="020B0604020202020204" pitchFamily="34" charset="0"/>
              <a:buChar char="•"/>
            </a:pPr>
            <a:r>
              <a:rPr lang="en-US" b="1" dirty="0"/>
              <a:t>Strengthening development in social skills and problem solving to match classroom guidance to cultural norms for social interaction</a:t>
            </a:r>
          </a:p>
          <a:p>
            <a:pPr marL="285750" indent="-285750">
              <a:buFont typeface="Arial" panose="020B0604020202020204" pitchFamily="34" charset="0"/>
              <a:buChar char="•"/>
            </a:pPr>
            <a:r>
              <a:rPr lang="en-US" b="1" dirty="0"/>
              <a:t>Accommodating wait time for students from various cultures to increase participation in classrooms and enhance development in skills of critical thinking</a:t>
            </a:r>
          </a:p>
          <a:p>
            <a:pPr marL="285750" indent="-285750">
              <a:buFont typeface="Arial" panose="020B0604020202020204" pitchFamily="34" charset="0"/>
              <a:buChar char="•"/>
            </a:pPr>
            <a:r>
              <a:rPr lang="en-US" b="1" dirty="0"/>
              <a:t>Engaging in respectful approaches and strategies as well as culturally responsive character education, discipline, and social skills education</a:t>
            </a:r>
          </a:p>
        </p:txBody>
      </p:sp>
      <p:pic>
        <p:nvPicPr>
          <p:cNvPr id="7" name="Picture 6">
            <a:extLst>
              <a:ext uri="{FF2B5EF4-FFF2-40B4-BE49-F238E27FC236}">
                <a16:creationId xmlns:a16="http://schemas.microsoft.com/office/drawing/2014/main" id="{32E96F5A-2883-9EC6-1AF0-3BD49CDE1B19}"/>
              </a:ext>
            </a:extLst>
          </p:cNvPr>
          <p:cNvPicPr>
            <a:picLocks noChangeAspect="1"/>
          </p:cNvPicPr>
          <p:nvPr/>
        </p:nvPicPr>
        <p:blipFill>
          <a:blip r:embed="rId5"/>
          <a:stretch>
            <a:fillRect/>
          </a:stretch>
        </p:blipFill>
        <p:spPr>
          <a:xfrm>
            <a:off x="4191000" y="3733800"/>
            <a:ext cx="2133600" cy="2438400"/>
          </a:xfrm>
          <a:prstGeom prst="rect">
            <a:avLst/>
          </a:prstGeom>
        </p:spPr>
      </p:pic>
      <p:pic>
        <p:nvPicPr>
          <p:cNvPr id="3" name="Slide 10">
            <a:hlinkClick r:id="" action="ppaction://media"/>
            <a:extLst>
              <a:ext uri="{FF2B5EF4-FFF2-40B4-BE49-F238E27FC236}">
                <a16:creationId xmlns:a16="http://schemas.microsoft.com/office/drawing/2014/main" id="{0C268E10-55BD-E8AF-AC00-AEB53A914E9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96600" y="6220326"/>
            <a:ext cx="609600" cy="609600"/>
          </a:xfrm>
          <a:prstGeom prst="rect">
            <a:avLst/>
          </a:prstGeom>
        </p:spPr>
      </p:pic>
    </p:spTree>
    <p:extLst>
      <p:ext uri="{BB962C8B-B14F-4D97-AF65-F5344CB8AC3E}">
        <p14:creationId xmlns:p14="http://schemas.microsoft.com/office/powerpoint/2010/main" val="309357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9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0E6C37-9F77-2CC1-3201-BDE9950AEA83}"/>
              </a:ext>
            </a:extLst>
          </p:cNvPr>
          <p:cNvSpPr>
            <a:spLocks noGrp="1"/>
          </p:cNvSpPr>
          <p:nvPr>
            <p:ph type="title"/>
          </p:nvPr>
        </p:nvSpPr>
        <p:spPr>
          <a:xfrm>
            <a:off x="838200" y="76200"/>
            <a:ext cx="10668000" cy="914400"/>
          </a:xfrm>
        </p:spPr>
        <p:txBody>
          <a:bodyPr>
            <a:normAutofit/>
          </a:bodyPr>
          <a:lstStyle/>
          <a:p>
            <a:pPr algn="ctr"/>
            <a:r>
              <a:rPr lang="en-US" sz="4000" b="1" dirty="0"/>
              <a:t>COMPONENT 3:  ACCESS</a:t>
            </a:r>
          </a:p>
        </p:txBody>
      </p:sp>
      <p:sp>
        <p:nvSpPr>
          <p:cNvPr id="6" name="TextBox 5">
            <a:extLst>
              <a:ext uri="{FF2B5EF4-FFF2-40B4-BE49-F238E27FC236}">
                <a16:creationId xmlns:a16="http://schemas.microsoft.com/office/drawing/2014/main" id="{72B34DCF-94A0-5A32-2889-CD89A22B4233}"/>
              </a:ext>
            </a:extLst>
          </p:cNvPr>
          <p:cNvSpPr txBox="1"/>
          <p:nvPr/>
        </p:nvSpPr>
        <p:spPr>
          <a:xfrm>
            <a:off x="381000" y="1066800"/>
            <a:ext cx="1135380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To have results in equitable outcomes, individuals must have access to available pathways that provide equitable engagement in the educational system (Erford, 2018).</a:t>
            </a:r>
          </a:p>
          <a:p>
            <a:pPr marL="285750" indent="-285750">
              <a:buFont typeface="Arial" panose="020B0604020202020204" pitchFamily="34" charset="0"/>
              <a:buChar char="•"/>
            </a:pPr>
            <a:endParaRPr lang="en-US" dirty="0"/>
          </a:p>
          <a:p>
            <a:pPr marL="342900" indent="-342900">
              <a:buAutoNum type="arabicPeriod"/>
            </a:pPr>
            <a:r>
              <a:rPr lang="en-US" b="1" dirty="0"/>
              <a:t>Cultural</a:t>
            </a:r>
            <a:r>
              <a:rPr lang="en-US" dirty="0"/>
              <a:t>:  ALL students need to be able to have access and engage with cultures that are different in classrooms and outside of classroom instruction (ex. Clubs).</a:t>
            </a:r>
          </a:p>
          <a:p>
            <a:pPr marL="342900" indent="-342900">
              <a:buAutoNum type="arabicPeriod"/>
            </a:pPr>
            <a:r>
              <a:rPr lang="en-US" b="1" dirty="0"/>
              <a:t>Ethical</a:t>
            </a:r>
            <a:r>
              <a:rPr lang="en-US" dirty="0"/>
              <a:t>:  ALL students need to know how to use ethical standards in schools, homes, and communities (ex. Volunteering).</a:t>
            </a:r>
          </a:p>
          <a:p>
            <a:pPr marL="342900" indent="-342900">
              <a:buAutoNum type="arabicPeriod"/>
            </a:pPr>
            <a:r>
              <a:rPr lang="en-US" b="1" dirty="0"/>
              <a:t>Economic</a:t>
            </a:r>
            <a:r>
              <a:rPr lang="en-US" dirty="0"/>
              <a:t>:  Students need to learn and know about the working world (ex. College Information, Job Training). </a:t>
            </a:r>
          </a:p>
          <a:p>
            <a:pPr marL="342900" indent="-342900">
              <a:buAutoNum type="arabicPeriod"/>
            </a:pPr>
            <a:r>
              <a:rPr lang="en-US" b="1" dirty="0"/>
              <a:t>Legal</a:t>
            </a:r>
            <a:r>
              <a:rPr lang="en-US" dirty="0"/>
              <a:t>:  Students need to learn about their rights and what is legal in the educational system.</a:t>
            </a:r>
          </a:p>
          <a:p>
            <a:pPr marL="342900" indent="-342900">
              <a:buAutoNum type="arabicPeriod"/>
            </a:pPr>
            <a:r>
              <a:rPr lang="en-US" b="1" dirty="0"/>
              <a:t>Political</a:t>
            </a:r>
            <a:r>
              <a:rPr lang="en-US" dirty="0"/>
              <a:t>:  Students need to learn about political events and issues around the word.  This can be done by watching/ reading the news.  </a:t>
            </a:r>
          </a:p>
        </p:txBody>
      </p:sp>
      <p:pic>
        <p:nvPicPr>
          <p:cNvPr id="7" name="Picture 6">
            <a:extLst>
              <a:ext uri="{FF2B5EF4-FFF2-40B4-BE49-F238E27FC236}">
                <a16:creationId xmlns:a16="http://schemas.microsoft.com/office/drawing/2014/main" id="{951DECFA-829D-CD74-FE08-1DE97EDE2557}"/>
              </a:ext>
            </a:extLst>
          </p:cNvPr>
          <p:cNvPicPr>
            <a:picLocks noChangeAspect="1"/>
          </p:cNvPicPr>
          <p:nvPr/>
        </p:nvPicPr>
        <p:blipFill>
          <a:blip r:embed="rId5"/>
          <a:stretch>
            <a:fillRect/>
          </a:stretch>
        </p:blipFill>
        <p:spPr>
          <a:xfrm>
            <a:off x="4629150" y="4474260"/>
            <a:ext cx="2914650" cy="1850340"/>
          </a:xfrm>
          <a:prstGeom prst="rect">
            <a:avLst/>
          </a:prstGeom>
        </p:spPr>
      </p:pic>
      <p:pic>
        <p:nvPicPr>
          <p:cNvPr id="2" name="Slide 11">
            <a:hlinkClick r:id="" action="ppaction://media"/>
            <a:extLst>
              <a:ext uri="{FF2B5EF4-FFF2-40B4-BE49-F238E27FC236}">
                <a16:creationId xmlns:a16="http://schemas.microsoft.com/office/drawing/2014/main" id="{E97AC891-680D-B772-7159-4EF46EF3E8F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887200" y="6324600"/>
            <a:ext cx="609600" cy="609600"/>
          </a:xfrm>
          <a:prstGeom prst="rect">
            <a:avLst/>
          </a:prstGeom>
        </p:spPr>
      </p:pic>
    </p:spTree>
    <p:extLst>
      <p:ext uri="{BB962C8B-B14F-4D97-AF65-F5344CB8AC3E}">
        <p14:creationId xmlns:p14="http://schemas.microsoft.com/office/powerpoint/2010/main" val="187501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8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53A604C4-B503-17C7-80E9-0849007A40CA}"/>
              </a:ext>
            </a:extLst>
          </p:cNvPr>
          <p:cNvSpPr txBox="1"/>
          <p:nvPr/>
        </p:nvSpPr>
        <p:spPr>
          <a:xfrm>
            <a:off x="1028581" y="1219200"/>
            <a:ext cx="3566160" cy="1661993"/>
          </a:xfrm>
          <a:prstGeom prst="rect">
            <a:avLst/>
          </a:prstGeom>
          <a:noFill/>
        </p:spPr>
        <p:txBody>
          <a:bodyPr wrap="square" rtlCol="0">
            <a:spAutoFit/>
          </a:bodyPr>
          <a:lstStyle/>
          <a:p>
            <a:pPr algn="ctr"/>
            <a:r>
              <a:rPr lang="en-US" b="1" u="sng" dirty="0"/>
              <a:t>ATTAINMENT</a:t>
            </a:r>
          </a:p>
          <a:p>
            <a:pPr algn="ctr"/>
            <a:r>
              <a:rPr lang="en-US" dirty="0"/>
              <a:t>Achieving a specific goal, event, behavior, or milestone that an individual has set for themselves (Erford, 2018).</a:t>
            </a:r>
          </a:p>
          <a:p>
            <a:pPr algn="ctr"/>
            <a:endParaRPr lang="en-US" sz="1200" dirty="0"/>
          </a:p>
        </p:txBody>
      </p:sp>
      <p:sp>
        <p:nvSpPr>
          <p:cNvPr id="15" name="TextBox 14">
            <a:extLst>
              <a:ext uri="{FF2B5EF4-FFF2-40B4-BE49-F238E27FC236}">
                <a16:creationId xmlns:a16="http://schemas.microsoft.com/office/drawing/2014/main" id="{983C1E1A-A1DD-6173-743E-F108BF2302EA}"/>
              </a:ext>
            </a:extLst>
          </p:cNvPr>
          <p:cNvSpPr txBox="1"/>
          <p:nvPr/>
        </p:nvSpPr>
        <p:spPr>
          <a:xfrm>
            <a:off x="5562600" y="1219200"/>
            <a:ext cx="3566160" cy="3600986"/>
          </a:xfrm>
          <a:prstGeom prst="rect">
            <a:avLst/>
          </a:prstGeom>
          <a:noFill/>
        </p:spPr>
        <p:txBody>
          <a:bodyPr wrap="square" rtlCol="0">
            <a:spAutoFit/>
          </a:bodyPr>
          <a:lstStyle/>
          <a:p>
            <a:pPr marL="228600" indent="-228600">
              <a:buAutoNum type="arabicPeriod"/>
            </a:pPr>
            <a:r>
              <a:rPr lang="en-US" sz="1200" b="1" dirty="0"/>
              <a:t>Cultural:  Set goals for students to learn </a:t>
            </a:r>
          </a:p>
          <a:p>
            <a:r>
              <a:rPr lang="en-US" sz="1200" b="1" dirty="0"/>
              <a:t>      about a different culture.  </a:t>
            </a:r>
          </a:p>
          <a:p>
            <a:endParaRPr lang="en-US" sz="1200" b="1" dirty="0"/>
          </a:p>
          <a:p>
            <a:pPr marL="228600" indent="-228600">
              <a:buAutoNum type="arabicPeriod" startAt="2"/>
            </a:pPr>
            <a:r>
              <a:rPr lang="en-US" sz="1200" b="1" dirty="0"/>
              <a:t>Ethical:  Set goals for students to volunteer</a:t>
            </a:r>
          </a:p>
          <a:p>
            <a:r>
              <a:rPr lang="en-US" sz="1200" b="1" dirty="0"/>
              <a:t>     and participate in their communities and</a:t>
            </a:r>
          </a:p>
          <a:p>
            <a:r>
              <a:rPr lang="en-US" sz="1200" b="1" dirty="0"/>
              <a:t>     various charity groups.</a:t>
            </a:r>
          </a:p>
          <a:p>
            <a:endParaRPr lang="en-US" sz="1200" b="1" dirty="0"/>
          </a:p>
          <a:p>
            <a:pPr marL="228600" indent="-228600">
              <a:buAutoNum type="arabicPeriod" startAt="3"/>
            </a:pPr>
            <a:r>
              <a:rPr lang="en-US" sz="1200" b="1" dirty="0"/>
              <a:t>Economic:  Set goals for students to learn </a:t>
            </a:r>
          </a:p>
          <a:p>
            <a:r>
              <a:rPr lang="en-US" sz="1200" b="1" dirty="0"/>
              <a:t>     how to budget and save money.  </a:t>
            </a:r>
          </a:p>
          <a:p>
            <a:endParaRPr lang="en-US" sz="1200" b="1" dirty="0"/>
          </a:p>
          <a:p>
            <a:pPr marL="228600" indent="-228600">
              <a:buAutoNum type="arabicPeriod" startAt="4"/>
            </a:pPr>
            <a:r>
              <a:rPr lang="en-US" sz="1200" b="1" dirty="0"/>
              <a:t>Legal:  Set goals for students to learn about different avenues after high school and what they have access to help them reach those goals.</a:t>
            </a:r>
          </a:p>
          <a:p>
            <a:pPr marL="228600" indent="-228600">
              <a:buAutoNum type="arabicPeriod" startAt="4"/>
            </a:pPr>
            <a:endParaRPr lang="en-US" sz="1200" b="1" dirty="0"/>
          </a:p>
          <a:p>
            <a:pPr marL="228600" indent="-228600">
              <a:buAutoNum type="arabicPeriod" startAt="4"/>
            </a:pPr>
            <a:r>
              <a:rPr lang="en-US" sz="1200" b="1" dirty="0"/>
              <a:t>Political:  Set goals for students to learn about relevant political events and how they can get involved. </a:t>
            </a:r>
          </a:p>
          <a:p>
            <a:r>
              <a:rPr lang="en-US" sz="1200" b="1" dirty="0"/>
              <a:t>     </a:t>
            </a:r>
          </a:p>
        </p:txBody>
      </p:sp>
      <p:pic>
        <p:nvPicPr>
          <p:cNvPr id="16" name="Picture 15">
            <a:extLst>
              <a:ext uri="{FF2B5EF4-FFF2-40B4-BE49-F238E27FC236}">
                <a16:creationId xmlns:a16="http://schemas.microsoft.com/office/drawing/2014/main" id="{3009E578-63F3-29C9-37DF-18163DFEA6E9}"/>
              </a:ext>
            </a:extLst>
          </p:cNvPr>
          <p:cNvPicPr>
            <a:picLocks noChangeAspect="1"/>
          </p:cNvPicPr>
          <p:nvPr/>
        </p:nvPicPr>
        <p:blipFill>
          <a:blip r:embed="rId5"/>
          <a:stretch>
            <a:fillRect/>
          </a:stretch>
        </p:blipFill>
        <p:spPr>
          <a:xfrm>
            <a:off x="1219200" y="2667000"/>
            <a:ext cx="3048000" cy="1905000"/>
          </a:xfrm>
          <a:prstGeom prst="rect">
            <a:avLst/>
          </a:prstGeom>
        </p:spPr>
      </p:pic>
      <p:pic>
        <p:nvPicPr>
          <p:cNvPr id="2" name="Slide 12">
            <a:hlinkClick r:id="" action="ppaction://media"/>
            <a:extLst>
              <a:ext uri="{FF2B5EF4-FFF2-40B4-BE49-F238E27FC236}">
                <a16:creationId xmlns:a16="http://schemas.microsoft.com/office/drawing/2014/main" id="{B197D90C-B06A-0E63-5470-F4FFD862BCD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01400" y="6096000"/>
            <a:ext cx="609600" cy="609600"/>
          </a:xfrm>
          <a:prstGeom prst="rect">
            <a:avLst/>
          </a:prstGeom>
        </p:spPr>
      </p:pic>
    </p:spTree>
    <p:extLst>
      <p:ext uri="{BB962C8B-B14F-4D97-AF65-F5344CB8AC3E}">
        <p14:creationId xmlns:p14="http://schemas.microsoft.com/office/powerpoint/2010/main" val="303294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8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4A5D05C-9D1C-A4D5-517A-2D6303E43103}"/>
              </a:ext>
            </a:extLst>
          </p:cNvPr>
          <p:cNvSpPr txBox="1"/>
          <p:nvPr/>
        </p:nvSpPr>
        <p:spPr>
          <a:xfrm>
            <a:off x="990600" y="1143000"/>
            <a:ext cx="3581400" cy="923330"/>
          </a:xfrm>
          <a:prstGeom prst="rect">
            <a:avLst/>
          </a:prstGeom>
          <a:noFill/>
        </p:spPr>
        <p:txBody>
          <a:bodyPr wrap="square" rtlCol="0">
            <a:spAutoFit/>
          </a:bodyPr>
          <a:lstStyle/>
          <a:p>
            <a:pPr algn="ctr"/>
            <a:r>
              <a:rPr lang="en-US" b="1" u="sng" dirty="0"/>
              <a:t>ACHEIVEMENT</a:t>
            </a:r>
          </a:p>
          <a:p>
            <a:pPr algn="ctr"/>
            <a:r>
              <a:rPr lang="en-US" dirty="0"/>
              <a:t>Completing a goal or task by effort successfully (Erford, 2018).  </a:t>
            </a:r>
          </a:p>
        </p:txBody>
      </p:sp>
      <p:pic>
        <p:nvPicPr>
          <p:cNvPr id="8" name="Picture 7">
            <a:extLst>
              <a:ext uri="{FF2B5EF4-FFF2-40B4-BE49-F238E27FC236}">
                <a16:creationId xmlns:a16="http://schemas.microsoft.com/office/drawing/2014/main" id="{68425488-9A0B-23D0-7E4F-4676EF3B3008}"/>
              </a:ext>
            </a:extLst>
          </p:cNvPr>
          <p:cNvPicPr>
            <a:picLocks noChangeAspect="1"/>
          </p:cNvPicPr>
          <p:nvPr/>
        </p:nvPicPr>
        <p:blipFill>
          <a:blip r:embed="rId5"/>
          <a:stretch>
            <a:fillRect/>
          </a:stretch>
        </p:blipFill>
        <p:spPr>
          <a:xfrm>
            <a:off x="1371600" y="2286000"/>
            <a:ext cx="2895600" cy="2133600"/>
          </a:xfrm>
          <a:prstGeom prst="rect">
            <a:avLst/>
          </a:prstGeom>
        </p:spPr>
      </p:pic>
      <p:sp>
        <p:nvSpPr>
          <p:cNvPr id="2" name="TextBox 1">
            <a:extLst>
              <a:ext uri="{FF2B5EF4-FFF2-40B4-BE49-F238E27FC236}">
                <a16:creationId xmlns:a16="http://schemas.microsoft.com/office/drawing/2014/main" id="{BAF00E4D-8A5D-3384-4D30-EFA82FF920D0}"/>
              </a:ext>
            </a:extLst>
          </p:cNvPr>
          <p:cNvSpPr txBox="1"/>
          <p:nvPr/>
        </p:nvSpPr>
        <p:spPr>
          <a:xfrm>
            <a:off x="5562600" y="1295400"/>
            <a:ext cx="3505200" cy="2862322"/>
          </a:xfrm>
          <a:prstGeom prst="rect">
            <a:avLst/>
          </a:prstGeom>
          <a:noFill/>
        </p:spPr>
        <p:txBody>
          <a:bodyPr wrap="square" rtlCol="0">
            <a:spAutoFit/>
          </a:bodyPr>
          <a:lstStyle/>
          <a:p>
            <a:pPr marL="228600" indent="-228600">
              <a:buAutoNum type="arabicPeriod"/>
            </a:pPr>
            <a:r>
              <a:rPr lang="en-US" sz="1200" b="1" dirty="0"/>
              <a:t>Cultural:  Students learned about different cultures.</a:t>
            </a:r>
          </a:p>
          <a:p>
            <a:pPr marL="228600" indent="-228600">
              <a:buAutoNum type="arabicPeriod"/>
            </a:pPr>
            <a:endParaRPr lang="en-US" sz="1200" b="1" dirty="0"/>
          </a:p>
          <a:p>
            <a:pPr marL="228600" indent="-228600">
              <a:buAutoNum type="arabicPeriod"/>
            </a:pPr>
            <a:r>
              <a:rPr lang="en-US" sz="1200" b="1" dirty="0"/>
              <a:t>Ethical:  Students completed volunteer and charity work successfully.</a:t>
            </a:r>
          </a:p>
          <a:p>
            <a:pPr marL="228600" indent="-228600">
              <a:buAutoNum type="arabicPeriod"/>
            </a:pPr>
            <a:endParaRPr lang="en-US" sz="1200" b="1" dirty="0"/>
          </a:p>
          <a:p>
            <a:pPr marL="228600" indent="-228600">
              <a:buAutoNum type="arabicPeriod"/>
            </a:pPr>
            <a:r>
              <a:rPr lang="en-US" sz="1200" b="1" dirty="0"/>
              <a:t>Economic:  Students learned how to budget and save.  Students opened a checking and/ or savings account.</a:t>
            </a:r>
          </a:p>
          <a:p>
            <a:pPr marL="228600" indent="-228600">
              <a:buAutoNum type="arabicPeriod"/>
            </a:pPr>
            <a:endParaRPr lang="en-US" sz="1200" b="1" dirty="0"/>
          </a:p>
          <a:p>
            <a:pPr marL="228600" indent="-228600">
              <a:buAutoNum type="arabicPeriod"/>
            </a:pPr>
            <a:r>
              <a:rPr lang="en-US" sz="1200" b="1" dirty="0"/>
              <a:t>Legal:  Students applied for loans and scholarships for college or a career.  </a:t>
            </a:r>
          </a:p>
          <a:p>
            <a:pPr marL="228600" indent="-228600">
              <a:buAutoNum type="arabicPeriod"/>
            </a:pPr>
            <a:endParaRPr lang="en-US" sz="1200" b="1" dirty="0"/>
          </a:p>
          <a:p>
            <a:pPr marL="228600" indent="-228600">
              <a:buAutoNum type="arabicPeriod"/>
            </a:pPr>
            <a:r>
              <a:rPr lang="en-US" sz="1200" b="1" dirty="0"/>
              <a:t>Political:  Students remained up to date on politics.</a:t>
            </a:r>
          </a:p>
        </p:txBody>
      </p:sp>
      <p:pic>
        <p:nvPicPr>
          <p:cNvPr id="3" name="Slide 13">
            <a:hlinkClick r:id="" action="ppaction://media"/>
            <a:extLst>
              <a:ext uri="{FF2B5EF4-FFF2-40B4-BE49-F238E27FC236}">
                <a16:creationId xmlns:a16="http://schemas.microsoft.com/office/drawing/2014/main" id="{F9A62A3F-2244-C2AE-8A94-6D60F4DDEE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20400" y="5791200"/>
            <a:ext cx="609600" cy="609600"/>
          </a:xfrm>
          <a:prstGeom prst="rect">
            <a:avLst/>
          </a:prstGeom>
        </p:spPr>
      </p:pic>
    </p:spTree>
    <p:extLst>
      <p:ext uri="{BB962C8B-B14F-4D97-AF65-F5344CB8AC3E}">
        <p14:creationId xmlns:p14="http://schemas.microsoft.com/office/powerpoint/2010/main" val="45054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7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A719676-0B1D-9811-35D2-ABC7F05C759B}"/>
              </a:ext>
            </a:extLst>
          </p:cNvPr>
          <p:cNvSpPr>
            <a:spLocks noGrp="1"/>
          </p:cNvSpPr>
          <p:nvPr>
            <p:ph type="title"/>
          </p:nvPr>
        </p:nvSpPr>
        <p:spPr>
          <a:xfrm>
            <a:off x="0" y="38100"/>
            <a:ext cx="12192000" cy="1295400"/>
          </a:xfrm>
        </p:spPr>
        <p:txBody>
          <a:bodyPr>
            <a:noAutofit/>
          </a:bodyPr>
          <a:lstStyle/>
          <a:p>
            <a:pPr algn="ctr"/>
            <a:r>
              <a:rPr lang="en-US" sz="4000" b="1" dirty="0"/>
              <a:t>COMPONENT 4:  BARRIERS TO </a:t>
            </a:r>
            <a:br>
              <a:rPr lang="en-US" sz="4000" b="1" dirty="0"/>
            </a:br>
            <a:r>
              <a:rPr lang="en-US" sz="4000" b="1" dirty="0"/>
              <a:t>STUDENT DEVELOPMENT</a:t>
            </a:r>
          </a:p>
        </p:txBody>
      </p:sp>
      <p:sp>
        <p:nvSpPr>
          <p:cNvPr id="9" name="TextBox 8">
            <a:extLst>
              <a:ext uri="{FF2B5EF4-FFF2-40B4-BE49-F238E27FC236}">
                <a16:creationId xmlns:a16="http://schemas.microsoft.com/office/drawing/2014/main" id="{79D9F7B4-731C-0E53-3C53-A8DCEC3B8D63}"/>
              </a:ext>
            </a:extLst>
          </p:cNvPr>
          <p:cNvSpPr txBox="1"/>
          <p:nvPr/>
        </p:nvSpPr>
        <p:spPr>
          <a:xfrm>
            <a:off x="76200" y="1524000"/>
            <a:ext cx="11925300" cy="1754326"/>
          </a:xfrm>
          <a:prstGeom prst="rect">
            <a:avLst/>
          </a:prstGeom>
          <a:noFill/>
        </p:spPr>
        <p:txBody>
          <a:bodyPr wrap="square" rtlCol="0">
            <a:spAutoFit/>
          </a:bodyPr>
          <a:lstStyle/>
          <a:p>
            <a:pPr marL="285750" indent="-285750">
              <a:buFont typeface="Arial" panose="020B0604020202020204" pitchFamily="34" charset="0"/>
              <a:buChar char="•"/>
            </a:pPr>
            <a:r>
              <a:rPr lang="en-US" dirty="0"/>
              <a:t>Identifying barriers is very important when it comes to student’s meeting goals!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Barriers can impact a student from meeting their desired goals.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When a barrier is identified, it is important for school counselors to produce a plan of action with student so they can overcome identified barriers.   </a:t>
            </a:r>
          </a:p>
        </p:txBody>
      </p:sp>
      <p:sp>
        <p:nvSpPr>
          <p:cNvPr id="10" name="TextBox 9">
            <a:extLst>
              <a:ext uri="{FF2B5EF4-FFF2-40B4-BE49-F238E27FC236}">
                <a16:creationId xmlns:a16="http://schemas.microsoft.com/office/drawing/2014/main" id="{FB3194D8-9260-DCDC-5177-802C33AF8AC5}"/>
              </a:ext>
            </a:extLst>
          </p:cNvPr>
          <p:cNvSpPr txBox="1"/>
          <p:nvPr/>
        </p:nvSpPr>
        <p:spPr>
          <a:xfrm>
            <a:off x="2743200" y="3278326"/>
            <a:ext cx="6400800" cy="2862322"/>
          </a:xfrm>
          <a:prstGeom prst="rect">
            <a:avLst/>
          </a:prstGeom>
          <a:noFill/>
        </p:spPr>
        <p:txBody>
          <a:bodyPr wrap="square" rtlCol="0">
            <a:spAutoFit/>
          </a:bodyPr>
          <a:lstStyle/>
          <a:p>
            <a:pPr algn="ctr"/>
            <a:r>
              <a:rPr lang="en-US" b="1" u="sng" dirty="0"/>
              <a:t>EXAMPLES OF BARRIERS</a:t>
            </a:r>
          </a:p>
          <a:p>
            <a:pPr marL="285750" indent="-285750" algn="ctr">
              <a:buFont typeface="Arial" panose="020B0604020202020204" pitchFamily="34" charset="0"/>
              <a:buChar char="•"/>
            </a:pPr>
            <a:r>
              <a:rPr lang="en-US" dirty="0"/>
              <a:t>Poverty</a:t>
            </a:r>
          </a:p>
          <a:p>
            <a:pPr marL="285750" indent="-285750" algn="ctr">
              <a:buFont typeface="Arial" panose="020B0604020202020204" pitchFamily="34" charset="0"/>
              <a:buChar char="•"/>
            </a:pPr>
            <a:r>
              <a:rPr lang="en-US" dirty="0"/>
              <a:t>Stereotypes/ Biases</a:t>
            </a:r>
          </a:p>
          <a:p>
            <a:pPr marL="285750" indent="-285750" algn="ctr">
              <a:buFont typeface="Arial" panose="020B0604020202020204" pitchFamily="34" charset="0"/>
              <a:buChar char="•"/>
            </a:pPr>
            <a:r>
              <a:rPr lang="en-US" dirty="0"/>
              <a:t>Engagement and Involvement from Students and Parents</a:t>
            </a:r>
          </a:p>
          <a:p>
            <a:pPr marL="285750" indent="-285750" algn="ctr">
              <a:buFont typeface="Arial" panose="020B0604020202020204" pitchFamily="34" charset="0"/>
              <a:buChar char="•"/>
            </a:pPr>
            <a:r>
              <a:rPr lang="en-US" dirty="0"/>
              <a:t>Gaps in Achievement</a:t>
            </a:r>
          </a:p>
          <a:p>
            <a:pPr marL="285750" indent="-285750" algn="ctr">
              <a:buFont typeface="Arial" panose="020B0604020202020204" pitchFamily="34" charset="0"/>
              <a:buChar char="•"/>
            </a:pPr>
            <a:r>
              <a:rPr lang="en-US" dirty="0"/>
              <a:t>Equal Access to Opportunities and Programs</a:t>
            </a:r>
          </a:p>
          <a:p>
            <a:pPr marL="285750" indent="-285750" algn="ctr">
              <a:buFont typeface="Arial" panose="020B0604020202020204" pitchFamily="34" charset="0"/>
              <a:buChar char="•"/>
            </a:pPr>
            <a:r>
              <a:rPr lang="en-US" dirty="0"/>
              <a:t>Underdeveloped Skills</a:t>
            </a:r>
          </a:p>
          <a:p>
            <a:pPr marL="285750" indent="-285750" algn="ctr">
              <a:buFont typeface="Arial" panose="020B0604020202020204" pitchFamily="34" charset="0"/>
              <a:buChar char="•"/>
            </a:pPr>
            <a:r>
              <a:rPr lang="en-US" dirty="0"/>
              <a:t>Behavioral Issues</a:t>
            </a:r>
          </a:p>
          <a:p>
            <a:pPr marL="285750" indent="-285750" algn="ctr">
              <a:buFont typeface="Arial" panose="020B0604020202020204" pitchFamily="34" charset="0"/>
              <a:buChar char="•"/>
            </a:pPr>
            <a:r>
              <a:rPr lang="en-US" dirty="0"/>
              <a:t>Media Distractions</a:t>
            </a:r>
          </a:p>
          <a:p>
            <a:pPr marL="285750" indent="-285750" algn="ctr">
              <a:buFont typeface="Arial" panose="020B0604020202020204" pitchFamily="34" charset="0"/>
              <a:buChar char="•"/>
            </a:pPr>
            <a:endParaRPr lang="en-US" dirty="0"/>
          </a:p>
        </p:txBody>
      </p:sp>
      <p:pic>
        <p:nvPicPr>
          <p:cNvPr id="2" name="Slide 14">
            <a:hlinkClick r:id="" action="ppaction://media"/>
            <a:extLst>
              <a:ext uri="{FF2B5EF4-FFF2-40B4-BE49-F238E27FC236}">
                <a16:creationId xmlns:a16="http://schemas.microsoft.com/office/drawing/2014/main" id="{9F54BEB4-D28D-183A-3710-4724685B05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49000" y="6140648"/>
            <a:ext cx="609600" cy="609600"/>
          </a:xfrm>
          <a:prstGeom prst="rect">
            <a:avLst/>
          </a:prstGeom>
        </p:spPr>
      </p:pic>
    </p:spTree>
    <p:extLst>
      <p:ext uri="{BB962C8B-B14F-4D97-AF65-F5344CB8AC3E}">
        <p14:creationId xmlns:p14="http://schemas.microsoft.com/office/powerpoint/2010/main" val="61841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4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4ADC71-6C05-8A01-51B6-2B779F7E6AF9}"/>
              </a:ext>
            </a:extLst>
          </p:cNvPr>
          <p:cNvSpPr>
            <a:spLocks noGrp="1"/>
          </p:cNvSpPr>
          <p:nvPr>
            <p:ph type="title"/>
          </p:nvPr>
        </p:nvSpPr>
        <p:spPr>
          <a:xfrm>
            <a:off x="152400" y="152400"/>
            <a:ext cx="11887200" cy="762000"/>
          </a:xfrm>
        </p:spPr>
        <p:txBody>
          <a:bodyPr>
            <a:normAutofit/>
          </a:bodyPr>
          <a:lstStyle/>
          <a:p>
            <a:pPr algn="ctr"/>
            <a:r>
              <a:rPr lang="en-US" sz="2400" b="1" dirty="0"/>
              <a:t>CONTINUATION OF BARRIERS TO </a:t>
            </a:r>
            <a:br>
              <a:rPr lang="en-US" sz="2400" b="1" dirty="0"/>
            </a:br>
            <a:r>
              <a:rPr lang="en-US" sz="2400" b="1" dirty="0"/>
              <a:t>STUDENT DEVELOPMENT</a:t>
            </a:r>
          </a:p>
        </p:txBody>
      </p:sp>
      <p:sp>
        <p:nvSpPr>
          <p:cNvPr id="6" name="TextBox 5">
            <a:extLst>
              <a:ext uri="{FF2B5EF4-FFF2-40B4-BE49-F238E27FC236}">
                <a16:creationId xmlns:a16="http://schemas.microsoft.com/office/drawing/2014/main" id="{B07F1866-FD63-A66E-7454-5FEBD1943248}"/>
              </a:ext>
            </a:extLst>
          </p:cNvPr>
          <p:cNvSpPr txBox="1"/>
          <p:nvPr/>
        </p:nvSpPr>
        <p:spPr>
          <a:xfrm>
            <a:off x="381000" y="1447800"/>
            <a:ext cx="5181600" cy="1754326"/>
          </a:xfrm>
          <a:prstGeom prst="rect">
            <a:avLst/>
          </a:prstGeom>
          <a:noFill/>
        </p:spPr>
        <p:txBody>
          <a:bodyPr wrap="square" rtlCol="0">
            <a:spAutoFit/>
          </a:bodyPr>
          <a:lstStyle/>
          <a:p>
            <a:pPr algn="ctr"/>
            <a:r>
              <a:rPr lang="en-US" b="1" u="sng" dirty="0"/>
              <a:t>ACADEMIC ACHEIVEMENT</a:t>
            </a:r>
          </a:p>
          <a:p>
            <a:pPr marL="285750" indent="-285750" algn="ctr">
              <a:buFont typeface="Arial" panose="020B0604020202020204" pitchFamily="34" charset="0"/>
              <a:buChar char="•"/>
            </a:pPr>
            <a:r>
              <a:rPr lang="en-US" dirty="0"/>
              <a:t>Gaps in Achievement and Opportunities</a:t>
            </a:r>
          </a:p>
          <a:p>
            <a:pPr algn="ctr"/>
            <a:r>
              <a:rPr lang="en-US" dirty="0"/>
              <a:t>(ex. Admission to colleges- low graduation rates)</a:t>
            </a:r>
          </a:p>
          <a:p>
            <a:pPr marL="285750" indent="-285750" algn="ctr">
              <a:buFont typeface="Arial" panose="020B0604020202020204" pitchFamily="34" charset="0"/>
              <a:buChar char="•"/>
            </a:pPr>
            <a:r>
              <a:rPr lang="en-US" dirty="0"/>
              <a:t>Multicultural and Diversity Issues</a:t>
            </a:r>
          </a:p>
          <a:p>
            <a:pPr algn="ctr"/>
            <a:r>
              <a:rPr lang="en-US" dirty="0"/>
              <a:t>(ex. Beliefs, stereotypes, actions, and opinions towards certain groups)</a:t>
            </a:r>
          </a:p>
        </p:txBody>
      </p:sp>
      <p:sp>
        <p:nvSpPr>
          <p:cNvPr id="9" name="TextBox 8">
            <a:extLst>
              <a:ext uri="{FF2B5EF4-FFF2-40B4-BE49-F238E27FC236}">
                <a16:creationId xmlns:a16="http://schemas.microsoft.com/office/drawing/2014/main" id="{85F4D662-9ACC-FC9D-12E4-6CD4C5945808}"/>
              </a:ext>
            </a:extLst>
          </p:cNvPr>
          <p:cNvSpPr txBox="1"/>
          <p:nvPr/>
        </p:nvSpPr>
        <p:spPr>
          <a:xfrm>
            <a:off x="6248400" y="1524000"/>
            <a:ext cx="4876800" cy="1754326"/>
          </a:xfrm>
          <a:prstGeom prst="rect">
            <a:avLst/>
          </a:prstGeom>
          <a:noFill/>
        </p:spPr>
        <p:txBody>
          <a:bodyPr wrap="square" rtlCol="0">
            <a:spAutoFit/>
          </a:bodyPr>
          <a:lstStyle/>
          <a:p>
            <a:pPr algn="ctr"/>
            <a:r>
              <a:rPr lang="en-US" b="1" u="sng" dirty="0"/>
              <a:t>STUDENT WELL-BEING</a:t>
            </a:r>
          </a:p>
          <a:p>
            <a:pPr marL="285750" indent="-285750" algn="ctr">
              <a:buFont typeface="Arial" panose="020B0604020202020204" pitchFamily="34" charset="0"/>
              <a:buChar char="•"/>
            </a:pPr>
            <a:r>
              <a:rPr lang="en-US" dirty="0"/>
              <a:t>Family Problems</a:t>
            </a:r>
          </a:p>
          <a:p>
            <a:pPr marL="285750" indent="-285750" algn="ctr">
              <a:buFont typeface="Arial" panose="020B0604020202020204" pitchFamily="34" charset="0"/>
              <a:buChar char="•"/>
            </a:pPr>
            <a:r>
              <a:rPr lang="en-US" dirty="0"/>
              <a:t>Mental Health Issues</a:t>
            </a:r>
          </a:p>
          <a:p>
            <a:pPr marL="285750" indent="-285750" algn="ctr">
              <a:buFont typeface="Arial" panose="020B0604020202020204" pitchFamily="34" charset="0"/>
              <a:buChar char="•"/>
            </a:pPr>
            <a:r>
              <a:rPr lang="en-US" dirty="0"/>
              <a:t>Substance Abuse</a:t>
            </a:r>
          </a:p>
          <a:p>
            <a:pPr marL="285750" indent="-285750" algn="ctr">
              <a:buFont typeface="Arial" panose="020B0604020202020204" pitchFamily="34" charset="0"/>
              <a:buChar char="•"/>
            </a:pPr>
            <a:r>
              <a:rPr lang="en-US" dirty="0"/>
              <a:t>Bullying and Harassment</a:t>
            </a:r>
          </a:p>
          <a:p>
            <a:pPr marL="285750" indent="-285750" algn="ctr">
              <a:buFont typeface="Arial" panose="020B0604020202020204" pitchFamily="34" charset="0"/>
              <a:buChar char="•"/>
            </a:pPr>
            <a:endParaRPr lang="en-US" dirty="0"/>
          </a:p>
        </p:txBody>
      </p:sp>
      <p:pic>
        <p:nvPicPr>
          <p:cNvPr id="10" name="Picture 9">
            <a:extLst>
              <a:ext uri="{FF2B5EF4-FFF2-40B4-BE49-F238E27FC236}">
                <a16:creationId xmlns:a16="http://schemas.microsoft.com/office/drawing/2014/main" id="{389B9899-20D2-221C-1615-F07CAA536E1C}"/>
              </a:ext>
            </a:extLst>
          </p:cNvPr>
          <p:cNvPicPr>
            <a:picLocks noChangeAspect="1"/>
          </p:cNvPicPr>
          <p:nvPr/>
        </p:nvPicPr>
        <p:blipFill>
          <a:blip r:embed="rId5"/>
          <a:stretch>
            <a:fillRect/>
          </a:stretch>
        </p:blipFill>
        <p:spPr>
          <a:xfrm>
            <a:off x="2286000" y="3278326"/>
            <a:ext cx="2143125" cy="2143125"/>
          </a:xfrm>
          <a:prstGeom prst="rect">
            <a:avLst/>
          </a:prstGeom>
        </p:spPr>
      </p:pic>
      <p:pic>
        <p:nvPicPr>
          <p:cNvPr id="11" name="Picture 10">
            <a:extLst>
              <a:ext uri="{FF2B5EF4-FFF2-40B4-BE49-F238E27FC236}">
                <a16:creationId xmlns:a16="http://schemas.microsoft.com/office/drawing/2014/main" id="{85459EF6-8572-0D40-A779-ECBD0B6BBA36}"/>
              </a:ext>
            </a:extLst>
          </p:cNvPr>
          <p:cNvPicPr>
            <a:picLocks noChangeAspect="1"/>
          </p:cNvPicPr>
          <p:nvPr/>
        </p:nvPicPr>
        <p:blipFill>
          <a:blip r:embed="rId6"/>
          <a:stretch>
            <a:fillRect/>
          </a:stretch>
        </p:blipFill>
        <p:spPr>
          <a:xfrm>
            <a:off x="7391400" y="3312193"/>
            <a:ext cx="3267075" cy="1400175"/>
          </a:xfrm>
          <a:prstGeom prst="rect">
            <a:avLst/>
          </a:prstGeom>
        </p:spPr>
      </p:pic>
      <p:pic>
        <p:nvPicPr>
          <p:cNvPr id="2" name="Slide 15">
            <a:hlinkClick r:id="" action="ppaction://media"/>
            <a:extLst>
              <a:ext uri="{FF2B5EF4-FFF2-40B4-BE49-F238E27FC236}">
                <a16:creationId xmlns:a16="http://schemas.microsoft.com/office/drawing/2014/main" id="{400E0AE4-8307-AB39-7D19-5974D902918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77600" y="6096000"/>
            <a:ext cx="609600" cy="609600"/>
          </a:xfrm>
          <a:prstGeom prst="rect">
            <a:avLst/>
          </a:prstGeom>
        </p:spPr>
      </p:pic>
    </p:spTree>
    <p:extLst>
      <p:ext uri="{BB962C8B-B14F-4D97-AF65-F5344CB8AC3E}">
        <p14:creationId xmlns:p14="http://schemas.microsoft.com/office/powerpoint/2010/main" val="485583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6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F8FB264-1476-3D99-20D6-02B0CAA01D83}"/>
              </a:ext>
            </a:extLst>
          </p:cNvPr>
          <p:cNvSpPr txBox="1"/>
          <p:nvPr/>
        </p:nvSpPr>
        <p:spPr>
          <a:xfrm>
            <a:off x="3048000" y="228600"/>
            <a:ext cx="6096000" cy="3970318"/>
          </a:xfrm>
          <a:prstGeom prst="rect">
            <a:avLst/>
          </a:prstGeom>
          <a:noFill/>
        </p:spPr>
        <p:txBody>
          <a:bodyPr wrap="square" rtlCol="0">
            <a:spAutoFit/>
          </a:bodyPr>
          <a:lstStyle/>
          <a:p>
            <a:pPr algn="ctr"/>
            <a:r>
              <a:rPr lang="en-US" b="1" dirty="0"/>
              <a:t>STRATEGIES TO REMOVE BARRIERS</a:t>
            </a:r>
          </a:p>
          <a:p>
            <a:pPr algn="ctr"/>
            <a:endParaRPr lang="en-US" b="1" dirty="0"/>
          </a:p>
          <a:p>
            <a:pPr marL="285750" indent="-285750" algn="ctr">
              <a:buFont typeface="Arial" panose="020B0604020202020204" pitchFamily="34" charset="0"/>
              <a:buChar char="•"/>
            </a:pPr>
            <a:r>
              <a:rPr lang="en-US" dirty="0"/>
              <a:t>Provide students with opportunities to develop individual and attainable goals.</a:t>
            </a:r>
          </a:p>
          <a:p>
            <a:pPr marL="285750" indent="-285750" algn="ctr">
              <a:buFont typeface="Arial" panose="020B0604020202020204" pitchFamily="34" charset="0"/>
              <a:buChar char="•"/>
            </a:pPr>
            <a:r>
              <a:rPr lang="en-US" dirty="0"/>
              <a:t>Provide trainings and seminars for students and families about making goals, future planning, decision making, and time/ self management.</a:t>
            </a:r>
          </a:p>
          <a:p>
            <a:pPr marL="285750" indent="-285750" algn="ctr">
              <a:buFont typeface="Arial" panose="020B0604020202020204" pitchFamily="34" charset="0"/>
              <a:buChar char="•"/>
            </a:pPr>
            <a:r>
              <a:rPr lang="en-US" dirty="0"/>
              <a:t>Provide weekly or monthly meetings with students/ families/ staff about updates on opportunities that are available to students.</a:t>
            </a:r>
          </a:p>
          <a:p>
            <a:pPr marL="285750" indent="-285750" algn="ctr">
              <a:buFont typeface="Arial" panose="020B0604020202020204" pitchFamily="34" charset="0"/>
              <a:buChar char="•"/>
            </a:pPr>
            <a:r>
              <a:rPr lang="en-US" dirty="0"/>
              <a:t>Review data on percentage of class passing rates, graduation rates, and school drop out rates.  Data can help to determine the effectiveness of courses offered and the validity of student access. </a:t>
            </a:r>
          </a:p>
        </p:txBody>
      </p:sp>
      <p:pic>
        <p:nvPicPr>
          <p:cNvPr id="8" name="Picture 7">
            <a:extLst>
              <a:ext uri="{FF2B5EF4-FFF2-40B4-BE49-F238E27FC236}">
                <a16:creationId xmlns:a16="http://schemas.microsoft.com/office/drawing/2014/main" id="{9B65FB97-9F08-D1FC-BCDF-AC1D3C872E5D}"/>
              </a:ext>
            </a:extLst>
          </p:cNvPr>
          <p:cNvPicPr>
            <a:picLocks noChangeAspect="1"/>
          </p:cNvPicPr>
          <p:nvPr/>
        </p:nvPicPr>
        <p:blipFill>
          <a:blip r:embed="rId5"/>
          <a:stretch>
            <a:fillRect/>
          </a:stretch>
        </p:blipFill>
        <p:spPr>
          <a:xfrm>
            <a:off x="457200" y="228600"/>
            <a:ext cx="2466975" cy="1847850"/>
          </a:xfrm>
          <a:prstGeom prst="rect">
            <a:avLst/>
          </a:prstGeom>
        </p:spPr>
      </p:pic>
      <p:pic>
        <p:nvPicPr>
          <p:cNvPr id="9" name="Picture 8">
            <a:extLst>
              <a:ext uri="{FF2B5EF4-FFF2-40B4-BE49-F238E27FC236}">
                <a16:creationId xmlns:a16="http://schemas.microsoft.com/office/drawing/2014/main" id="{ECDED531-4CE9-4579-D5F7-117E520849DA}"/>
              </a:ext>
            </a:extLst>
          </p:cNvPr>
          <p:cNvPicPr>
            <a:picLocks noChangeAspect="1"/>
          </p:cNvPicPr>
          <p:nvPr/>
        </p:nvPicPr>
        <p:blipFill>
          <a:blip r:embed="rId6"/>
          <a:stretch>
            <a:fillRect/>
          </a:stretch>
        </p:blipFill>
        <p:spPr>
          <a:xfrm>
            <a:off x="9301163" y="228600"/>
            <a:ext cx="2205038" cy="1819275"/>
          </a:xfrm>
          <a:prstGeom prst="rect">
            <a:avLst/>
          </a:prstGeom>
        </p:spPr>
      </p:pic>
      <p:pic>
        <p:nvPicPr>
          <p:cNvPr id="2" name="Slide 16">
            <a:hlinkClick r:id="" action="ppaction://media"/>
            <a:extLst>
              <a:ext uri="{FF2B5EF4-FFF2-40B4-BE49-F238E27FC236}">
                <a16:creationId xmlns:a16="http://schemas.microsoft.com/office/drawing/2014/main" id="{432B8B22-ED39-B5EC-68C3-00DDE1A3696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887200" y="6553200"/>
            <a:ext cx="609600" cy="609600"/>
          </a:xfrm>
          <a:prstGeom prst="rect">
            <a:avLst/>
          </a:prstGeom>
        </p:spPr>
      </p:pic>
    </p:spTree>
    <p:extLst>
      <p:ext uri="{BB962C8B-B14F-4D97-AF65-F5344CB8AC3E}">
        <p14:creationId xmlns:p14="http://schemas.microsoft.com/office/powerpoint/2010/main" val="2108280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8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0BA16C9-E0DA-7BEE-0569-E373FCC125F2}"/>
              </a:ext>
            </a:extLst>
          </p:cNvPr>
          <p:cNvSpPr txBox="1"/>
          <p:nvPr/>
        </p:nvSpPr>
        <p:spPr>
          <a:xfrm>
            <a:off x="228600" y="228600"/>
            <a:ext cx="9753600" cy="2862322"/>
          </a:xfrm>
          <a:prstGeom prst="rect">
            <a:avLst/>
          </a:prstGeom>
          <a:noFill/>
        </p:spPr>
        <p:txBody>
          <a:bodyPr wrap="square" rtlCol="0">
            <a:spAutoFit/>
          </a:bodyPr>
          <a:lstStyle/>
          <a:p>
            <a:pPr algn="ctr"/>
            <a:r>
              <a:rPr lang="en-US" dirty="0"/>
              <a:t>References</a:t>
            </a:r>
          </a:p>
          <a:p>
            <a:pPr algn="ctr"/>
            <a:endParaRPr lang="en-US" dirty="0"/>
          </a:p>
          <a:p>
            <a:r>
              <a:rPr lang="en-US" dirty="0"/>
              <a:t>American School Counselor Association (2019). ASCA national model: A framework for school</a:t>
            </a:r>
          </a:p>
          <a:p>
            <a:r>
              <a:rPr lang="en-US" dirty="0"/>
              <a:t>   counseling programs (4th ed.). Alexandria, VA: Author. ISBN: 9781929289592.</a:t>
            </a:r>
          </a:p>
          <a:p>
            <a:endParaRPr lang="en-US" dirty="0"/>
          </a:p>
          <a:p>
            <a:r>
              <a:rPr lang="en-US" dirty="0"/>
              <a:t>American School Counselor Association (2019). ASCA national model implementation guide:</a:t>
            </a:r>
          </a:p>
          <a:p>
            <a:r>
              <a:rPr lang="en-US" dirty="0"/>
              <a:t>     Manage and Assess (2nd ed). Alexandria, VA: Author. ISBN: 9781929289608.</a:t>
            </a:r>
          </a:p>
          <a:p>
            <a:endParaRPr lang="en-US" dirty="0"/>
          </a:p>
          <a:p>
            <a:r>
              <a:rPr lang="en-US" dirty="0"/>
              <a:t>Erford, B. T. ( 2019).  </a:t>
            </a:r>
            <a:r>
              <a:rPr lang="en-US" i="1" dirty="0"/>
              <a:t>Transforming the school counseling profession </a:t>
            </a:r>
            <a:r>
              <a:rPr lang="en-US" dirty="0"/>
              <a:t>(5th ed).  Boston, MA:  </a:t>
            </a:r>
          </a:p>
          <a:p>
            <a:r>
              <a:rPr lang="en-US" dirty="0"/>
              <a:t>     Pearson.</a:t>
            </a:r>
          </a:p>
        </p:txBody>
      </p:sp>
      <p:pic>
        <p:nvPicPr>
          <p:cNvPr id="7" name="Slide 17">
            <a:hlinkClick r:id="" action="ppaction://media"/>
            <a:extLst>
              <a:ext uri="{FF2B5EF4-FFF2-40B4-BE49-F238E27FC236}">
                <a16:creationId xmlns:a16="http://schemas.microsoft.com/office/drawing/2014/main" id="{B0ED1C29-B215-CEB6-7CA5-3D4018D57E8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25200" y="6019800"/>
            <a:ext cx="609600" cy="609600"/>
          </a:xfrm>
          <a:prstGeom prst="rect">
            <a:avLst/>
          </a:prstGeom>
        </p:spPr>
      </p:pic>
    </p:spTree>
    <p:extLst>
      <p:ext uri="{BB962C8B-B14F-4D97-AF65-F5344CB8AC3E}">
        <p14:creationId xmlns:p14="http://schemas.microsoft.com/office/powerpoint/2010/main" val="410786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5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Children Friend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yard kids education presentation, album (widescreen).potx" id="{B61009BD-7448-452D-9EB3-A92629EDAAF7}" vid="{D5A61431-CA5A-45CA-9A81-30AAFC8F1B2C}"/>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9EDF6667-B669-49A4-BBE6-2132BA71C0C7}">
  <ds:schemaRefs>
    <ds:schemaRef ds:uri="http://schemas.microsoft.com/sharepoint/v3/contenttype/forms"/>
  </ds:schemaRefs>
</ds:datastoreItem>
</file>

<file path=customXml/itemProps2.xml><?xml version="1.0" encoding="utf-8"?>
<ds:datastoreItem xmlns:ds="http://schemas.openxmlformats.org/officeDocument/2006/customXml" ds:itemID="{4A369AEE-D726-45B1-ACA9-0D6048C36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A15C6C-6BB6-4DB6-B7D6-7F14EAB2CC5C}">
  <ds:schemaRefs>
    <ds:schemaRef ds:uri="http://purl.org/dc/elements/1.1/"/>
    <ds:schemaRef ds:uri="http://schemas.microsoft.com/office/infopath/2007/PartnerControls"/>
    <ds:schemaRef ds:uri="http://schemas.microsoft.com/office/2006/metadata/properties"/>
    <ds:schemaRef ds:uri="http://purl.org/dc/terms/"/>
    <ds:schemaRef ds:uri="http://schemas.microsoft.com/office/2006/documentManagement/types"/>
    <ds:schemaRef ds:uri="http://schemas.openxmlformats.org/package/2006/metadata/core-propertie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Schoolyard kids education presentation, album (widescreen)</Template>
  <TotalTime>1607</TotalTime>
  <Words>3182</Words>
  <Application>Microsoft Office PowerPoint</Application>
  <PresentationFormat>Widescreen</PresentationFormat>
  <Paragraphs>311</Paragraphs>
  <Slides>17</Slides>
  <Notes>15</Notes>
  <HiddenSlides>0</HiddenSlides>
  <MMClips>17</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Times New Roman</vt:lpstr>
      <vt:lpstr>Children Friends 16x9</vt:lpstr>
      <vt:lpstr>Parent- Teacher Presentation </vt:lpstr>
      <vt:lpstr>Component 1:  Comprehensive Program Elements</vt:lpstr>
      <vt:lpstr>ACADEMICS:  LEARNING TO LEARN</vt:lpstr>
      <vt:lpstr>CAREER DEVELOPMENT:  LEARNING TO WORK</vt:lpstr>
      <vt:lpstr>PERSONAL AND SOCIAL DEVELOPMENTS: LEARNING TO LIVE</vt:lpstr>
      <vt:lpstr>PowerPoint Presentation</vt:lpstr>
      <vt:lpstr>Counselor Strategies</vt:lpstr>
      <vt:lpstr>Parent Strategies</vt:lpstr>
      <vt:lpstr>Teacher Strategies</vt:lpstr>
      <vt:lpstr>ADVOCACY APPROACHES AND STRATEGIES </vt:lpstr>
      <vt:lpstr>COMPONENT 3:  ACCESS</vt:lpstr>
      <vt:lpstr>PowerPoint Presentation</vt:lpstr>
      <vt:lpstr>PowerPoint Presentation</vt:lpstr>
      <vt:lpstr>COMPONENT 4:  BARRIERS TO  STUDENT DEVELOPMENT</vt:lpstr>
      <vt:lpstr>CONTINUATION OF BARRIERS TO  STUDENT DEVELOPMENT</vt:lpstr>
      <vt:lpstr>PowerPoint Presentation</vt:lpstr>
      <vt:lpstr>PowerPoint Presentation</vt:lpstr>
    </vt:vector>
  </TitlesOfParts>
  <Company>Guilford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Teacher Presentation</dc:title>
  <dc:creator>Allen-McMasters, Tracey E</dc:creator>
  <cp:keywords/>
  <cp:lastModifiedBy>Allen-McMasters, Tracey E</cp:lastModifiedBy>
  <cp:revision>6</cp:revision>
  <dcterms:created xsi:type="dcterms:W3CDTF">2024-03-04T19:36:37Z</dcterms:created>
  <dcterms:modified xsi:type="dcterms:W3CDTF">2026-05-15T17:33:40Z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0x010100AA3F7D94069FF64A86F7DFF56D60E3BE</vt:lpwstr>
  </property>
</Properties>
</file>