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6"/>
  </p:notesMasterIdLst>
  <p:sldIdLst>
    <p:sldId id="256" r:id="rId2"/>
    <p:sldId id="266" r:id="rId3"/>
    <p:sldId id="258" r:id="rId4"/>
    <p:sldId id="259" r:id="rId5"/>
    <p:sldId id="270" r:id="rId6"/>
    <p:sldId id="260" r:id="rId7"/>
    <p:sldId id="261" r:id="rId8"/>
    <p:sldId id="262" r:id="rId9"/>
    <p:sldId id="267" r:id="rId10"/>
    <p:sldId id="263" r:id="rId11"/>
    <p:sldId id="264" r:id="rId12"/>
    <p:sldId id="265"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C1FDA0-B90C-4A40-97A5-23F4133FAD3D}" v="1" dt="2025-04-13T23:05:26.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y, Alden J" userId="a3209310-d520-4502-b8b9-d77182410ec7" providerId="ADAL" clId="{F4C1FDA0-B90C-4A40-97A5-23F4133FAD3D}"/>
    <pc:docChg chg="custSel modSld">
      <pc:chgData name="May, Alden J" userId="a3209310-d520-4502-b8b9-d77182410ec7" providerId="ADAL" clId="{F4C1FDA0-B90C-4A40-97A5-23F4133FAD3D}" dt="2025-04-13T23:20:39.793" v="188" actId="20577"/>
      <pc:docMkLst>
        <pc:docMk/>
      </pc:docMkLst>
      <pc:sldChg chg="addSp modSp mod">
        <pc:chgData name="May, Alden J" userId="a3209310-d520-4502-b8b9-d77182410ec7" providerId="ADAL" clId="{F4C1FDA0-B90C-4A40-97A5-23F4133FAD3D}" dt="2025-04-13T23:08:06.830" v="127" actId="20577"/>
        <pc:sldMkLst>
          <pc:docMk/>
          <pc:sldMk cId="102310484" sldId="258"/>
        </pc:sldMkLst>
        <pc:spChg chg="add mod">
          <ac:chgData name="May, Alden J" userId="a3209310-d520-4502-b8b9-d77182410ec7" providerId="ADAL" clId="{F4C1FDA0-B90C-4A40-97A5-23F4133FAD3D}" dt="2025-04-13T23:08:06.830" v="127" actId="20577"/>
          <ac:spMkLst>
            <pc:docMk/>
            <pc:sldMk cId="102310484" sldId="258"/>
            <ac:spMk id="3" creationId="{9C429A62-F4C6-2AE4-04FB-B73D4B1035D7}"/>
          </ac:spMkLst>
        </pc:spChg>
      </pc:sldChg>
      <pc:sldChg chg="modSp mod">
        <pc:chgData name="May, Alden J" userId="a3209310-d520-4502-b8b9-d77182410ec7" providerId="ADAL" clId="{F4C1FDA0-B90C-4A40-97A5-23F4133FAD3D}" dt="2025-04-13T23:17:29.442" v="142" actId="20577"/>
        <pc:sldMkLst>
          <pc:docMk/>
          <pc:sldMk cId="3179757164" sldId="259"/>
        </pc:sldMkLst>
        <pc:spChg chg="mod">
          <ac:chgData name="May, Alden J" userId="a3209310-d520-4502-b8b9-d77182410ec7" providerId="ADAL" clId="{F4C1FDA0-B90C-4A40-97A5-23F4133FAD3D}" dt="2025-04-13T23:17:29.442" v="142" actId="20577"/>
          <ac:spMkLst>
            <pc:docMk/>
            <pc:sldMk cId="3179757164" sldId="259"/>
            <ac:spMk id="11" creationId="{D85C7C1A-69C8-17C8-70A3-01162EDFA0F7}"/>
          </ac:spMkLst>
        </pc:spChg>
      </pc:sldChg>
      <pc:sldChg chg="modSp mod">
        <pc:chgData name="May, Alden J" userId="a3209310-d520-4502-b8b9-d77182410ec7" providerId="ADAL" clId="{F4C1FDA0-B90C-4A40-97A5-23F4133FAD3D}" dt="2025-04-13T23:14:17.218" v="141" actId="20577"/>
        <pc:sldMkLst>
          <pc:docMk/>
          <pc:sldMk cId="2219220902" sldId="260"/>
        </pc:sldMkLst>
        <pc:spChg chg="mod">
          <ac:chgData name="May, Alden J" userId="a3209310-d520-4502-b8b9-d77182410ec7" providerId="ADAL" clId="{F4C1FDA0-B90C-4A40-97A5-23F4133FAD3D}" dt="2025-04-13T23:14:17.218" v="141" actId="20577"/>
          <ac:spMkLst>
            <pc:docMk/>
            <pc:sldMk cId="2219220902" sldId="260"/>
            <ac:spMk id="3" creationId="{D3E3DDEF-1EF4-BEC1-7216-73A2A9354EE2}"/>
          </ac:spMkLst>
        </pc:spChg>
      </pc:sldChg>
      <pc:sldChg chg="modSp mod">
        <pc:chgData name="May, Alden J" userId="a3209310-d520-4502-b8b9-d77182410ec7" providerId="ADAL" clId="{F4C1FDA0-B90C-4A40-97A5-23F4133FAD3D}" dt="2025-04-13T23:20:39.793" v="188" actId="20577"/>
        <pc:sldMkLst>
          <pc:docMk/>
          <pc:sldMk cId="2587936206" sldId="268"/>
        </pc:sldMkLst>
        <pc:spChg chg="mod">
          <ac:chgData name="May, Alden J" userId="a3209310-d520-4502-b8b9-d77182410ec7" providerId="ADAL" clId="{F4C1FDA0-B90C-4A40-97A5-23F4133FAD3D}" dt="2025-04-13T23:20:39.793" v="188" actId="20577"/>
          <ac:spMkLst>
            <pc:docMk/>
            <pc:sldMk cId="2587936206" sldId="268"/>
            <ac:spMk id="3" creationId="{97C7766E-6001-F76F-224C-C22F4B0874B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Attendance and Health</a:t>
            </a:r>
            <a:r>
              <a:rPr lang="en-US" baseline="0"/>
              <a:t> Office</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attendance</c:v>
                </c:pt>
              </c:strCache>
            </c:strRef>
          </c:tx>
          <c:spPr>
            <a:solidFill>
              <a:schemeClr val="accent1"/>
            </a:solidFill>
            <a:ln>
              <a:noFill/>
            </a:ln>
            <a:effectLst/>
          </c:spPr>
          <c:invertIfNegative val="0"/>
          <c:cat>
            <c:strRef>
              <c:f>Sheet1!$A$2:$A$6</c:f>
              <c:strCache>
                <c:ptCount val="5"/>
                <c:pt idx="0">
                  <c:v>average</c:v>
                </c:pt>
                <c:pt idx="1">
                  <c:v>Student 1</c:v>
                </c:pt>
                <c:pt idx="2">
                  <c:v>Student 2</c:v>
                </c:pt>
                <c:pt idx="3">
                  <c:v>Student 3</c:v>
                </c:pt>
                <c:pt idx="4">
                  <c:v>Student 4</c:v>
                </c:pt>
              </c:strCache>
            </c:strRef>
          </c:cat>
          <c:val>
            <c:numRef>
              <c:f>Sheet1!$B$2:$B$6</c:f>
              <c:numCache>
                <c:formatCode>General</c:formatCode>
                <c:ptCount val="5"/>
                <c:pt idx="0">
                  <c:v>9</c:v>
                </c:pt>
                <c:pt idx="1">
                  <c:v>17</c:v>
                </c:pt>
                <c:pt idx="2">
                  <c:v>12</c:v>
                </c:pt>
                <c:pt idx="3">
                  <c:v>13</c:v>
                </c:pt>
                <c:pt idx="4">
                  <c:v>17</c:v>
                </c:pt>
              </c:numCache>
            </c:numRef>
          </c:val>
          <c:extLst>
            <c:ext xmlns:c16="http://schemas.microsoft.com/office/drawing/2014/chart" uri="{C3380CC4-5D6E-409C-BE32-E72D297353CC}">
              <c16:uniqueId val="{00000000-FB1A-4DB3-89A3-06F8C7A9F81C}"/>
            </c:ext>
          </c:extLst>
        </c:ser>
        <c:ser>
          <c:idx val="1"/>
          <c:order val="1"/>
          <c:tx>
            <c:strRef>
              <c:f>Sheet1!$C$1</c:f>
              <c:strCache>
                <c:ptCount val="1"/>
                <c:pt idx="0">
                  <c:v>Nurse visits</c:v>
                </c:pt>
              </c:strCache>
            </c:strRef>
          </c:tx>
          <c:spPr>
            <a:solidFill>
              <a:schemeClr val="accent2"/>
            </a:solidFill>
            <a:ln>
              <a:noFill/>
            </a:ln>
            <a:effectLst/>
          </c:spPr>
          <c:invertIfNegative val="0"/>
          <c:cat>
            <c:strRef>
              <c:f>Sheet1!$A$2:$A$6</c:f>
              <c:strCache>
                <c:ptCount val="5"/>
                <c:pt idx="0">
                  <c:v>average</c:v>
                </c:pt>
                <c:pt idx="1">
                  <c:v>Student 1</c:v>
                </c:pt>
                <c:pt idx="2">
                  <c:v>Student 2</c:v>
                </c:pt>
                <c:pt idx="3">
                  <c:v>Student 3</c:v>
                </c:pt>
                <c:pt idx="4">
                  <c:v>Student 4</c:v>
                </c:pt>
              </c:strCache>
            </c:strRef>
          </c:cat>
          <c:val>
            <c:numRef>
              <c:f>Sheet1!$C$2:$C$6</c:f>
              <c:numCache>
                <c:formatCode>General</c:formatCode>
                <c:ptCount val="5"/>
                <c:pt idx="0">
                  <c:v>2</c:v>
                </c:pt>
                <c:pt idx="1">
                  <c:v>5</c:v>
                </c:pt>
                <c:pt idx="2">
                  <c:v>4</c:v>
                </c:pt>
                <c:pt idx="3">
                  <c:v>6</c:v>
                </c:pt>
                <c:pt idx="4">
                  <c:v>4</c:v>
                </c:pt>
              </c:numCache>
            </c:numRef>
          </c:val>
          <c:extLst>
            <c:ext xmlns:c16="http://schemas.microsoft.com/office/drawing/2014/chart" uri="{C3380CC4-5D6E-409C-BE32-E72D297353CC}">
              <c16:uniqueId val="{00000001-FB1A-4DB3-89A3-06F8C7A9F81C}"/>
            </c:ext>
          </c:extLst>
        </c:ser>
        <c:ser>
          <c:idx val="2"/>
          <c:order val="2"/>
          <c:tx>
            <c:strRef>
              <c:f>Sheet1!$D$1</c:f>
              <c:strCache>
                <c:ptCount val="1"/>
                <c:pt idx="0">
                  <c:v>Column1</c:v>
                </c:pt>
              </c:strCache>
            </c:strRef>
          </c:tx>
          <c:spPr>
            <a:solidFill>
              <a:schemeClr val="accent3"/>
            </a:solidFill>
            <a:ln>
              <a:noFill/>
            </a:ln>
            <a:effectLst/>
          </c:spPr>
          <c:invertIfNegative val="0"/>
          <c:cat>
            <c:strRef>
              <c:f>Sheet1!$A$2:$A$6</c:f>
              <c:strCache>
                <c:ptCount val="5"/>
                <c:pt idx="0">
                  <c:v>average</c:v>
                </c:pt>
                <c:pt idx="1">
                  <c:v>Student 1</c:v>
                </c:pt>
                <c:pt idx="2">
                  <c:v>Student 2</c:v>
                </c:pt>
                <c:pt idx="3">
                  <c:v>Student 3</c:v>
                </c:pt>
                <c:pt idx="4">
                  <c:v>Student 4</c:v>
                </c:pt>
              </c:strCache>
            </c:strRef>
          </c:cat>
          <c:val>
            <c:numRef>
              <c:f>Sheet1!$D$2:$D$6</c:f>
              <c:numCache>
                <c:formatCode>General</c:formatCode>
                <c:ptCount val="5"/>
              </c:numCache>
            </c:numRef>
          </c:val>
          <c:extLst>
            <c:ext xmlns:c16="http://schemas.microsoft.com/office/drawing/2014/chart" uri="{C3380CC4-5D6E-409C-BE32-E72D297353CC}">
              <c16:uniqueId val="{00000002-FB1A-4DB3-89A3-06F8C7A9F81C}"/>
            </c:ext>
          </c:extLst>
        </c:ser>
        <c:dLbls>
          <c:showLegendKey val="0"/>
          <c:showVal val="0"/>
          <c:showCatName val="0"/>
          <c:showSerName val="0"/>
          <c:showPercent val="0"/>
          <c:showBubbleSize val="0"/>
        </c:dLbls>
        <c:gapWidth val="219"/>
        <c:overlap val="-27"/>
        <c:axId val="1958602224"/>
        <c:axId val="995233920"/>
      </c:barChart>
      <c:catAx>
        <c:axId val="195860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5233920"/>
        <c:crosses val="autoZero"/>
        <c:auto val="1"/>
        <c:lblAlgn val="ctr"/>
        <c:lblOffset val="100"/>
        <c:noMultiLvlLbl val="0"/>
      </c:catAx>
      <c:valAx>
        <c:axId val="995233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Days out of 90</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860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8C6287-266D-413A-B368-8FC31A829CE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E95DBD84-79F5-4890-A700-6DF05083ECBF}">
      <dgm:prSet/>
      <dgm:spPr/>
      <dgm:t>
        <a:bodyPr/>
        <a:lstStyle/>
        <a:p>
          <a:pPr>
            <a:lnSpc>
              <a:spcPct val="100000"/>
            </a:lnSpc>
          </a:pPr>
          <a:r>
            <a:rPr lang="en-US" dirty="0"/>
            <a:t>I consulted with the school counselors at the school to ask if they had recommendations of any students that met the data that they thought would benefit from this group.</a:t>
          </a:r>
        </a:p>
      </dgm:t>
    </dgm:pt>
    <dgm:pt modelId="{D005CF61-FE05-4F4D-9DF7-66D68A4FB0D8}" type="parTrans" cxnId="{112987CA-FBA7-4530-90D1-EA349FDF15D9}">
      <dgm:prSet/>
      <dgm:spPr/>
      <dgm:t>
        <a:bodyPr/>
        <a:lstStyle/>
        <a:p>
          <a:endParaRPr lang="en-US"/>
        </a:p>
      </dgm:t>
    </dgm:pt>
    <dgm:pt modelId="{88D9F3F0-9A26-466B-805C-A2F7CBBA0B4B}" type="sibTrans" cxnId="{112987CA-FBA7-4530-90D1-EA349FDF15D9}">
      <dgm:prSet/>
      <dgm:spPr/>
      <dgm:t>
        <a:bodyPr/>
        <a:lstStyle/>
        <a:p>
          <a:pPr>
            <a:lnSpc>
              <a:spcPct val="100000"/>
            </a:lnSpc>
          </a:pPr>
          <a:endParaRPr lang="en-US"/>
        </a:p>
      </dgm:t>
    </dgm:pt>
    <dgm:pt modelId="{726F3DBD-48CD-4227-AACE-96CFF642B799}">
      <dgm:prSet/>
      <dgm:spPr/>
      <dgm:t>
        <a:bodyPr/>
        <a:lstStyle/>
        <a:p>
          <a:pPr>
            <a:lnSpc>
              <a:spcPct val="100000"/>
            </a:lnSpc>
          </a:pPr>
          <a:r>
            <a:rPr lang="en-US"/>
            <a:t>I talked one on one with the students to see if they would be interested in joining the group.</a:t>
          </a:r>
        </a:p>
      </dgm:t>
    </dgm:pt>
    <dgm:pt modelId="{7371D712-189C-43A8-9A83-F95B3B7D0B68}" type="parTrans" cxnId="{75E4FDF5-EEE8-4EB6-B1F6-345061ADFFE9}">
      <dgm:prSet/>
      <dgm:spPr/>
      <dgm:t>
        <a:bodyPr/>
        <a:lstStyle/>
        <a:p>
          <a:endParaRPr lang="en-US"/>
        </a:p>
      </dgm:t>
    </dgm:pt>
    <dgm:pt modelId="{21D4E882-620F-4AD0-9F60-447457808D7B}" type="sibTrans" cxnId="{75E4FDF5-EEE8-4EB6-B1F6-345061ADFFE9}">
      <dgm:prSet/>
      <dgm:spPr/>
      <dgm:t>
        <a:bodyPr/>
        <a:lstStyle/>
        <a:p>
          <a:pPr>
            <a:lnSpc>
              <a:spcPct val="100000"/>
            </a:lnSpc>
          </a:pPr>
          <a:endParaRPr lang="en-US"/>
        </a:p>
      </dgm:t>
    </dgm:pt>
    <dgm:pt modelId="{ED8E5645-0584-4107-8D1D-A7E4FE971057}">
      <dgm:prSet/>
      <dgm:spPr/>
      <dgm:t>
        <a:bodyPr/>
        <a:lstStyle/>
        <a:p>
          <a:pPr>
            <a:lnSpc>
              <a:spcPct val="100000"/>
            </a:lnSpc>
          </a:pPr>
          <a:r>
            <a:rPr lang="en-US"/>
            <a:t>The students were all in 7</a:t>
          </a:r>
          <a:r>
            <a:rPr lang="en-US" baseline="30000"/>
            <a:t>th</a:t>
          </a:r>
          <a:r>
            <a:rPr lang="en-US"/>
            <a:t> or 8</a:t>
          </a:r>
          <a:r>
            <a:rPr lang="en-US" baseline="30000"/>
            <a:t>th</a:t>
          </a:r>
          <a:r>
            <a:rPr lang="en-US"/>
            <a:t> grade.</a:t>
          </a:r>
        </a:p>
      </dgm:t>
    </dgm:pt>
    <dgm:pt modelId="{91AF448F-C964-4CA4-880B-6163588F9B37}" type="parTrans" cxnId="{13731871-9212-43E5-A6C7-9357865569D9}">
      <dgm:prSet/>
      <dgm:spPr/>
      <dgm:t>
        <a:bodyPr/>
        <a:lstStyle/>
        <a:p>
          <a:endParaRPr lang="en-US"/>
        </a:p>
      </dgm:t>
    </dgm:pt>
    <dgm:pt modelId="{534E0BAB-7EF4-4576-91CE-BCF9FC95996A}" type="sibTrans" cxnId="{13731871-9212-43E5-A6C7-9357865569D9}">
      <dgm:prSet/>
      <dgm:spPr/>
      <dgm:t>
        <a:bodyPr/>
        <a:lstStyle/>
        <a:p>
          <a:pPr>
            <a:lnSpc>
              <a:spcPct val="100000"/>
            </a:lnSpc>
          </a:pPr>
          <a:endParaRPr lang="en-US"/>
        </a:p>
      </dgm:t>
    </dgm:pt>
    <dgm:pt modelId="{C734D99B-17C9-43B8-AD03-9121E6E8ED25}">
      <dgm:prSet/>
      <dgm:spPr/>
      <dgm:t>
        <a:bodyPr/>
        <a:lstStyle/>
        <a:p>
          <a:pPr>
            <a:lnSpc>
              <a:spcPct val="100000"/>
            </a:lnSpc>
          </a:pPr>
          <a:r>
            <a:rPr lang="en-US"/>
            <a:t>The goal was to help students that have stress at school learn ways to deal with it better, so it stops effecting their attendance and health office visits at school. </a:t>
          </a:r>
        </a:p>
      </dgm:t>
    </dgm:pt>
    <dgm:pt modelId="{AE38F373-4254-4359-9361-3C0FDBC9A43F}" type="parTrans" cxnId="{D4F59067-629C-4788-BE27-CAE0BCFDF299}">
      <dgm:prSet/>
      <dgm:spPr/>
      <dgm:t>
        <a:bodyPr/>
        <a:lstStyle/>
        <a:p>
          <a:endParaRPr lang="en-US"/>
        </a:p>
      </dgm:t>
    </dgm:pt>
    <dgm:pt modelId="{845BABD2-637D-4386-B184-D0685F9B264B}" type="sibTrans" cxnId="{D4F59067-629C-4788-BE27-CAE0BCFDF299}">
      <dgm:prSet/>
      <dgm:spPr/>
      <dgm:t>
        <a:bodyPr/>
        <a:lstStyle/>
        <a:p>
          <a:endParaRPr lang="en-US"/>
        </a:p>
      </dgm:t>
    </dgm:pt>
    <dgm:pt modelId="{3A28DFF7-6B5E-44E4-A542-6950B9E60CB3}" type="pres">
      <dgm:prSet presAssocID="{008C6287-266D-413A-B368-8FC31A829CE5}" presName="root" presStyleCnt="0">
        <dgm:presLayoutVars>
          <dgm:dir/>
          <dgm:resizeHandles val="exact"/>
        </dgm:presLayoutVars>
      </dgm:prSet>
      <dgm:spPr/>
    </dgm:pt>
    <dgm:pt modelId="{7424A29C-ED2E-404B-A615-C9AF1DECEFFB}" type="pres">
      <dgm:prSet presAssocID="{008C6287-266D-413A-B368-8FC31A829CE5}" presName="container" presStyleCnt="0">
        <dgm:presLayoutVars>
          <dgm:dir/>
          <dgm:resizeHandles val="exact"/>
        </dgm:presLayoutVars>
      </dgm:prSet>
      <dgm:spPr/>
    </dgm:pt>
    <dgm:pt modelId="{546F04C8-F037-4B03-ABCE-A3DD2A73F638}" type="pres">
      <dgm:prSet presAssocID="{E95DBD84-79F5-4890-A700-6DF05083ECBF}" presName="compNode" presStyleCnt="0"/>
      <dgm:spPr/>
    </dgm:pt>
    <dgm:pt modelId="{253C6094-C4A9-4855-8547-C51D3A6F4F76}" type="pres">
      <dgm:prSet presAssocID="{E95DBD84-79F5-4890-A700-6DF05083ECBF}" presName="iconBgRect" presStyleLbl="bgShp" presStyleIdx="0" presStyleCnt="4"/>
      <dgm:spPr/>
    </dgm:pt>
    <dgm:pt modelId="{6CAD361D-2B1D-4DD8-AC1B-7C705D973CC9}" type="pres">
      <dgm:prSet presAssocID="{E95DBD84-79F5-4890-A700-6DF05083ECB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71C5882E-989F-479C-A9D5-FB4213EA5B41}" type="pres">
      <dgm:prSet presAssocID="{E95DBD84-79F5-4890-A700-6DF05083ECBF}" presName="spaceRect" presStyleCnt="0"/>
      <dgm:spPr/>
    </dgm:pt>
    <dgm:pt modelId="{3858C26A-9923-42B7-83B2-A8AF5B61631B}" type="pres">
      <dgm:prSet presAssocID="{E95DBD84-79F5-4890-A700-6DF05083ECBF}" presName="textRect" presStyleLbl="revTx" presStyleIdx="0" presStyleCnt="4">
        <dgm:presLayoutVars>
          <dgm:chMax val="1"/>
          <dgm:chPref val="1"/>
        </dgm:presLayoutVars>
      </dgm:prSet>
      <dgm:spPr/>
    </dgm:pt>
    <dgm:pt modelId="{8E9EC000-B29F-43E4-BDAD-9737BBCFE4FA}" type="pres">
      <dgm:prSet presAssocID="{88D9F3F0-9A26-466B-805C-A2F7CBBA0B4B}" presName="sibTrans" presStyleLbl="sibTrans2D1" presStyleIdx="0" presStyleCnt="0"/>
      <dgm:spPr/>
    </dgm:pt>
    <dgm:pt modelId="{12EC9488-EB4B-4344-B0EA-3A380A54A07E}" type="pres">
      <dgm:prSet presAssocID="{726F3DBD-48CD-4227-AACE-96CFF642B799}" presName="compNode" presStyleCnt="0"/>
      <dgm:spPr/>
    </dgm:pt>
    <dgm:pt modelId="{6EBCB58E-8DB4-49C6-B2A8-1CC2F59672FC}" type="pres">
      <dgm:prSet presAssocID="{726F3DBD-48CD-4227-AACE-96CFF642B799}" presName="iconBgRect" presStyleLbl="bgShp" presStyleIdx="1" presStyleCnt="4"/>
      <dgm:spPr/>
    </dgm:pt>
    <dgm:pt modelId="{02C13E41-811B-4E27-9BCD-B14019DACD2E}" type="pres">
      <dgm:prSet presAssocID="{726F3DBD-48CD-4227-AACE-96CFF642B79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ser Network"/>
        </a:ext>
      </dgm:extLst>
    </dgm:pt>
    <dgm:pt modelId="{375A0555-6776-4E2E-BA8F-404AA487F304}" type="pres">
      <dgm:prSet presAssocID="{726F3DBD-48CD-4227-AACE-96CFF642B799}" presName="spaceRect" presStyleCnt="0"/>
      <dgm:spPr/>
    </dgm:pt>
    <dgm:pt modelId="{889BD777-CBDD-4FF1-9A19-EAE14C2B477B}" type="pres">
      <dgm:prSet presAssocID="{726F3DBD-48CD-4227-AACE-96CFF642B799}" presName="textRect" presStyleLbl="revTx" presStyleIdx="1" presStyleCnt="4">
        <dgm:presLayoutVars>
          <dgm:chMax val="1"/>
          <dgm:chPref val="1"/>
        </dgm:presLayoutVars>
      </dgm:prSet>
      <dgm:spPr/>
    </dgm:pt>
    <dgm:pt modelId="{29093322-DF88-44BD-9CD6-23C6FA5F0AE7}" type="pres">
      <dgm:prSet presAssocID="{21D4E882-620F-4AD0-9F60-447457808D7B}" presName="sibTrans" presStyleLbl="sibTrans2D1" presStyleIdx="0" presStyleCnt="0"/>
      <dgm:spPr/>
    </dgm:pt>
    <dgm:pt modelId="{366C6A17-0110-46CC-87A4-2811F8A0C51D}" type="pres">
      <dgm:prSet presAssocID="{ED8E5645-0584-4107-8D1D-A7E4FE971057}" presName="compNode" presStyleCnt="0"/>
      <dgm:spPr/>
    </dgm:pt>
    <dgm:pt modelId="{77782CCA-BFDE-444E-A6BB-A07634961F41}" type="pres">
      <dgm:prSet presAssocID="{ED8E5645-0584-4107-8D1D-A7E4FE971057}" presName="iconBgRect" presStyleLbl="bgShp" presStyleIdx="2" presStyleCnt="4"/>
      <dgm:spPr/>
    </dgm:pt>
    <dgm:pt modelId="{9088921C-5C8E-46E0-9220-3C6B6A03AE4E}" type="pres">
      <dgm:prSet presAssocID="{ED8E5645-0584-4107-8D1D-A7E4FE97105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hoolhouse"/>
        </a:ext>
      </dgm:extLst>
    </dgm:pt>
    <dgm:pt modelId="{666BA28F-0971-42B6-997A-560393A1AB03}" type="pres">
      <dgm:prSet presAssocID="{ED8E5645-0584-4107-8D1D-A7E4FE971057}" presName="spaceRect" presStyleCnt="0"/>
      <dgm:spPr/>
    </dgm:pt>
    <dgm:pt modelId="{2A12D590-F60D-4D9C-A79B-23E1C96EFE6B}" type="pres">
      <dgm:prSet presAssocID="{ED8E5645-0584-4107-8D1D-A7E4FE971057}" presName="textRect" presStyleLbl="revTx" presStyleIdx="2" presStyleCnt="4">
        <dgm:presLayoutVars>
          <dgm:chMax val="1"/>
          <dgm:chPref val="1"/>
        </dgm:presLayoutVars>
      </dgm:prSet>
      <dgm:spPr/>
    </dgm:pt>
    <dgm:pt modelId="{A55F700E-38D4-457C-89EA-C0F0A561728A}" type="pres">
      <dgm:prSet presAssocID="{534E0BAB-7EF4-4576-91CE-BCF9FC95996A}" presName="sibTrans" presStyleLbl="sibTrans2D1" presStyleIdx="0" presStyleCnt="0"/>
      <dgm:spPr/>
    </dgm:pt>
    <dgm:pt modelId="{EADA4B40-3425-44E0-B267-1167B5E591BD}" type="pres">
      <dgm:prSet presAssocID="{C734D99B-17C9-43B8-AD03-9121E6E8ED25}" presName="compNode" presStyleCnt="0"/>
      <dgm:spPr/>
    </dgm:pt>
    <dgm:pt modelId="{7C71B304-7A6A-4191-B233-0980B3171CAA}" type="pres">
      <dgm:prSet presAssocID="{C734D99B-17C9-43B8-AD03-9121E6E8ED25}" presName="iconBgRect" presStyleLbl="bgShp" presStyleIdx="3" presStyleCnt="4"/>
      <dgm:spPr/>
    </dgm:pt>
    <dgm:pt modelId="{086A90D4-DCE9-4CDA-BD64-974301B5FEE5}" type="pres">
      <dgm:prSet presAssocID="{C734D99B-17C9-43B8-AD03-9121E6E8ED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oks"/>
        </a:ext>
      </dgm:extLst>
    </dgm:pt>
    <dgm:pt modelId="{149E3DF5-4E41-4F00-9D98-4D6DF7402DB9}" type="pres">
      <dgm:prSet presAssocID="{C734D99B-17C9-43B8-AD03-9121E6E8ED25}" presName="spaceRect" presStyleCnt="0"/>
      <dgm:spPr/>
    </dgm:pt>
    <dgm:pt modelId="{BCF60BB7-5009-483D-BF0D-283DACA11303}" type="pres">
      <dgm:prSet presAssocID="{C734D99B-17C9-43B8-AD03-9121E6E8ED25}" presName="textRect" presStyleLbl="revTx" presStyleIdx="3" presStyleCnt="4">
        <dgm:presLayoutVars>
          <dgm:chMax val="1"/>
          <dgm:chPref val="1"/>
        </dgm:presLayoutVars>
      </dgm:prSet>
      <dgm:spPr/>
    </dgm:pt>
  </dgm:ptLst>
  <dgm:cxnLst>
    <dgm:cxn modelId="{5D225A03-B350-492B-A595-471B072A9D23}" type="presOf" srcId="{008C6287-266D-413A-B368-8FC31A829CE5}" destId="{3A28DFF7-6B5E-44E4-A542-6950B9E60CB3}" srcOrd="0" destOrd="0" presId="urn:microsoft.com/office/officeart/2018/2/layout/IconCircleList"/>
    <dgm:cxn modelId="{40FB103F-7330-4CF8-B682-A194103DB07F}" type="presOf" srcId="{726F3DBD-48CD-4227-AACE-96CFF642B799}" destId="{889BD777-CBDD-4FF1-9A19-EAE14C2B477B}" srcOrd="0" destOrd="0" presId="urn:microsoft.com/office/officeart/2018/2/layout/IconCircleList"/>
    <dgm:cxn modelId="{0533CB65-584B-42D5-93C9-8AC06B8027F5}" type="presOf" srcId="{ED8E5645-0584-4107-8D1D-A7E4FE971057}" destId="{2A12D590-F60D-4D9C-A79B-23E1C96EFE6B}" srcOrd="0" destOrd="0" presId="urn:microsoft.com/office/officeart/2018/2/layout/IconCircleList"/>
    <dgm:cxn modelId="{D4F59067-629C-4788-BE27-CAE0BCFDF299}" srcId="{008C6287-266D-413A-B368-8FC31A829CE5}" destId="{C734D99B-17C9-43B8-AD03-9121E6E8ED25}" srcOrd="3" destOrd="0" parTransId="{AE38F373-4254-4359-9361-3C0FDBC9A43F}" sibTransId="{845BABD2-637D-4386-B184-D0685F9B264B}"/>
    <dgm:cxn modelId="{13731871-9212-43E5-A6C7-9357865569D9}" srcId="{008C6287-266D-413A-B368-8FC31A829CE5}" destId="{ED8E5645-0584-4107-8D1D-A7E4FE971057}" srcOrd="2" destOrd="0" parTransId="{91AF448F-C964-4CA4-880B-6163588F9B37}" sibTransId="{534E0BAB-7EF4-4576-91CE-BCF9FC95996A}"/>
    <dgm:cxn modelId="{F9016A91-7A13-4628-90FE-DB6D2181BE28}" type="presOf" srcId="{E95DBD84-79F5-4890-A700-6DF05083ECBF}" destId="{3858C26A-9923-42B7-83B2-A8AF5B61631B}" srcOrd="0" destOrd="0" presId="urn:microsoft.com/office/officeart/2018/2/layout/IconCircleList"/>
    <dgm:cxn modelId="{854C7691-E509-442E-A735-121D349B7837}" type="presOf" srcId="{88D9F3F0-9A26-466B-805C-A2F7CBBA0B4B}" destId="{8E9EC000-B29F-43E4-BDAD-9737BBCFE4FA}" srcOrd="0" destOrd="0" presId="urn:microsoft.com/office/officeart/2018/2/layout/IconCircleList"/>
    <dgm:cxn modelId="{E17805A8-AE48-4C97-8FD9-774CA8BBF30D}" type="presOf" srcId="{C734D99B-17C9-43B8-AD03-9121E6E8ED25}" destId="{BCF60BB7-5009-483D-BF0D-283DACA11303}" srcOrd="0" destOrd="0" presId="urn:microsoft.com/office/officeart/2018/2/layout/IconCircleList"/>
    <dgm:cxn modelId="{931BBFB0-CD18-464C-88DC-E8E06DE2F985}" type="presOf" srcId="{21D4E882-620F-4AD0-9F60-447457808D7B}" destId="{29093322-DF88-44BD-9CD6-23C6FA5F0AE7}" srcOrd="0" destOrd="0" presId="urn:microsoft.com/office/officeart/2018/2/layout/IconCircleList"/>
    <dgm:cxn modelId="{90E013C6-44A7-459F-AFE4-2AB56B99D533}" type="presOf" srcId="{534E0BAB-7EF4-4576-91CE-BCF9FC95996A}" destId="{A55F700E-38D4-457C-89EA-C0F0A561728A}" srcOrd="0" destOrd="0" presId="urn:microsoft.com/office/officeart/2018/2/layout/IconCircleList"/>
    <dgm:cxn modelId="{112987CA-FBA7-4530-90D1-EA349FDF15D9}" srcId="{008C6287-266D-413A-B368-8FC31A829CE5}" destId="{E95DBD84-79F5-4890-A700-6DF05083ECBF}" srcOrd="0" destOrd="0" parTransId="{D005CF61-FE05-4F4D-9DF7-66D68A4FB0D8}" sibTransId="{88D9F3F0-9A26-466B-805C-A2F7CBBA0B4B}"/>
    <dgm:cxn modelId="{75E4FDF5-EEE8-4EB6-B1F6-345061ADFFE9}" srcId="{008C6287-266D-413A-B368-8FC31A829CE5}" destId="{726F3DBD-48CD-4227-AACE-96CFF642B799}" srcOrd="1" destOrd="0" parTransId="{7371D712-189C-43A8-9A83-F95B3B7D0B68}" sibTransId="{21D4E882-620F-4AD0-9F60-447457808D7B}"/>
    <dgm:cxn modelId="{08349F81-4EE4-42C1-82B5-57C03158060B}" type="presParOf" srcId="{3A28DFF7-6B5E-44E4-A542-6950B9E60CB3}" destId="{7424A29C-ED2E-404B-A615-C9AF1DECEFFB}" srcOrd="0" destOrd="0" presId="urn:microsoft.com/office/officeart/2018/2/layout/IconCircleList"/>
    <dgm:cxn modelId="{93BE9C81-EFD2-4A1E-BB14-538209866FCC}" type="presParOf" srcId="{7424A29C-ED2E-404B-A615-C9AF1DECEFFB}" destId="{546F04C8-F037-4B03-ABCE-A3DD2A73F638}" srcOrd="0" destOrd="0" presId="urn:microsoft.com/office/officeart/2018/2/layout/IconCircleList"/>
    <dgm:cxn modelId="{3AE0D5F2-6F18-4C77-AC93-00CF3787D62D}" type="presParOf" srcId="{546F04C8-F037-4B03-ABCE-A3DD2A73F638}" destId="{253C6094-C4A9-4855-8547-C51D3A6F4F76}" srcOrd="0" destOrd="0" presId="urn:microsoft.com/office/officeart/2018/2/layout/IconCircleList"/>
    <dgm:cxn modelId="{F098A7D7-C6A5-4ACC-B8AD-B27D99F1F927}" type="presParOf" srcId="{546F04C8-F037-4B03-ABCE-A3DD2A73F638}" destId="{6CAD361D-2B1D-4DD8-AC1B-7C705D973CC9}" srcOrd="1" destOrd="0" presId="urn:microsoft.com/office/officeart/2018/2/layout/IconCircleList"/>
    <dgm:cxn modelId="{95D98962-260E-4178-96B9-D3C5EDACC972}" type="presParOf" srcId="{546F04C8-F037-4B03-ABCE-A3DD2A73F638}" destId="{71C5882E-989F-479C-A9D5-FB4213EA5B41}" srcOrd="2" destOrd="0" presId="urn:microsoft.com/office/officeart/2018/2/layout/IconCircleList"/>
    <dgm:cxn modelId="{16D9A6A1-698C-4FB4-82E5-2D7B653FD5E5}" type="presParOf" srcId="{546F04C8-F037-4B03-ABCE-A3DD2A73F638}" destId="{3858C26A-9923-42B7-83B2-A8AF5B61631B}" srcOrd="3" destOrd="0" presId="urn:microsoft.com/office/officeart/2018/2/layout/IconCircleList"/>
    <dgm:cxn modelId="{A339138E-4499-45A1-A67F-24DC4D5AC77A}" type="presParOf" srcId="{7424A29C-ED2E-404B-A615-C9AF1DECEFFB}" destId="{8E9EC000-B29F-43E4-BDAD-9737BBCFE4FA}" srcOrd="1" destOrd="0" presId="urn:microsoft.com/office/officeart/2018/2/layout/IconCircleList"/>
    <dgm:cxn modelId="{8197D0F9-B1C7-4FAA-9315-99142184ADAE}" type="presParOf" srcId="{7424A29C-ED2E-404B-A615-C9AF1DECEFFB}" destId="{12EC9488-EB4B-4344-B0EA-3A380A54A07E}" srcOrd="2" destOrd="0" presId="urn:microsoft.com/office/officeart/2018/2/layout/IconCircleList"/>
    <dgm:cxn modelId="{2E77F0CD-9553-40EF-9DE0-FECD0423E6C4}" type="presParOf" srcId="{12EC9488-EB4B-4344-B0EA-3A380A54A07E}" destId="{6EBCB58E-8DB4-49C6-B2A8-1CC2F59672FC}" srcOrd="0" destOrd="0" presId="urn:microsoft.com/office/officeart/2018/2/layout/IconCircleList"/>
    <dgm:cxn modelId="{9E83020D-A4BC-41C1-A186-0326C0A6B1D2}" type="presParOf" srcId="{12EC9488-EB4B-4344-B0EA-3A380A54A07E}" destId="{02C13E41-811B-4E27-9BCD-B14019DACD2E}" srcOrd="1" destOrd="0" presId="urn:microsoft.com/office/officeart/2018/2/layout/IconCircleList"/>
    <dgm:cxn modelId="{8D3A96F8-0E22-4681-B638-F7528FC1EA5C}" type="presParOf" srcId="{12EC9488-EB4B-4344-B0EA-3A380A54A07E}" destId="{375A0555-6776-4E2E-BA8F-404AA487F304}" srcOrd="2" destOrd="0" presId="urn:microsoft.com/office/officeart/2018/2/layout/IconCircleList"/>
    <dgm:cxn modelId="{82CFA4C5-1434-4D67-BFF7-9622E94D52AF}" type="presParOf" srcId="{12EC9488-EB4B-4344-B0EA-3A380A54A07E}" destId="{889BD777-CBDD-4FF1-9A19-EAE14C2B477B}" srcOrd="3" destOrd="0" presId="urn:microsoft.com/office/officeart/2018/2/layout/IconCircleList"/>
    <dgm:cxn modelId="{4578C976-2967-41F6-80BD-2A4B32BD9BA1}" type="presParOf" srcId="{7424A29C-ED2E-404B-A615-C9AF1DECEFFB}" destId="{29093322-DF88-44BD-9CD6-23C6FA5F0AE7}" srcOrd="3" destOrd="0" presId="urn:microsoft.com/office/officeart/2018/2/layout/IconCircleList"/>
    <dgm:cxn modelId="{853ECC34-7D94-48B2-82AA-736DA3B62623}" type="presParOf" srcId="{7424A29C-ED2E-404B-A615-C9AF1DECEFFB}" destId="{366C6A17-0110-46CC-87A4-2811F8A0C51D}" srcOrd="4" destOrd="0" presId="urn:microsoft.com/office/officeart/2018/2/layout/IconCircleList"/>
    <dgm:cxn modelId="{6FF3A57C-3D20-47C5-859A-1F5B1140231D}" type="presParOf" srcId="{366C6A17-0110-46CC-87A4-2811F8A0C51D}" destId="{77782CCA-BFDE-444E-A6BB-A07634961F41}" srcOrd="0" destOrd="0" presId="urn:microsoft.com/office/officeart/2018/2/layout/IconCircleList"/>
    <dgm:cxn modelId="{2C4DCF65-C4C2-452D-B788-439F58A39220}" type="presParOf" srcId="{366C6A17-0110-46CC-87A4-2811F8A0C51D}" destId="{9088921C-5C8E-46E0-9220-3C6B6A03AE4E}" srcOrd="1" destOrd="0" presId="urn:microsoft.com/office/officeart/2018/2/layout/IconCircleList"/>
    <dgm:cxn modelId="{99E4D66C-17DD-4449-9578-C68E545C05E8}" type="presParOf" srcId="{366C6A17-0110-46CC-87A4-2811F8A0C51D}" destId="{666BA28F-0971-42B6-997A-560393A1AB03}" srcOrd="2" destOrd="0" presId="urn:microsoft.com/office/officeart/2018/2/layout/IconCircleList"/>
    <dgm:cxn modelId="{F49CA74C-4FEA-4974-AAB3-920115A1036C}" type="presParOf" srcId="{366C6A17-0110-46CC-87A4-2811F8A0C51D}" destId="{2A12D590-F60D-4D9C-A79B-23E1C96EFE6B}" srcOrd="3" destOrd="0" presId="urn:microsoft.com/office/officeart/2018/2/layout/IconCircleList"/>
    <dgm:cxn modelId="{894C72BA-EC6D-454A-AE46-221D1E93794B}" type="presParOf" srcId="{7424A29C-ED2E-404B-A615-C9AF1DECEFFB}" destId="{A55F700E-38D4-457C-89EA-C0F0A561728A}" srcOrd="5" destOrd="0" presId="urn:microsoft.com/office/officeart/2018/2/layout/IconCircleList"/>
    <dgm:cxn modelId="{92871574-2323-4207-B057-ECE2EAA10A24}" type="presParOf" srcId="{7424A29C-ED2E-404B-A615-C9AF1DECEFFB}" destId="{EADA4B40-3425-44E0-B267-1167B5E591BD}" srcOrd="6" destOrd="0" presId="urn:microsoft.com/office/officeart/2018/2/layout/IconCircleList"/>
    <dgm:cxn modelId="{0DEB900F-1415-4128-B24F-5E89AC18372E}" type="presParOf" srcId="{EADA4B40-3425-44E0-B267-1167B5E591BD}" destId="{7C71B304-7A6A-4191-B233-0980B3171CAA}" srcOrd="0" destOrd="0" presId="urn:microsoft.com/office/officeart/2018/2/layout/IconCircleList"/>
    <dgm:cxn modelId="{99BB7B0D-AEEC-4C88-BABB-28E123146B2B}" type="presParOf" srcId="{EADA4B40-3425-44E0-B267-1167B5E591BD}" destId="{086A90D4-DCE9-4CDA-BD64-974301B5FEE5}" srcOrd="1" destOrd="0" presId="urn:microsoft.com/office/officeart/2018/2/layout/IconCircleList"/>
    <dgm:cxn modelId="{02A06E2F-DACB-4F46-B574-AD7CBF40CED7}" type="presParOf" srcId="{EADA4B40-3425-44E0-B267-1167B5E591BD}" destId="{149E3DF5-4E41-4F00-9D98-4D6DF7402DB9}" srcOrd="2" destOrd="0" presId="urn:microsoft.com/office/officeart/2018/2/layout/IconCircleList"/>
    <dgm:cxn modelId="{BC714049-A4FB-4D36-ACB8-5FDD085F56F4}" type="presParOf" srcId="{EADA4B40-3425-44E0-B267-1167B5E591BD}" destId="{BCF60BB7-5009-483D-BF0D-283DACA1130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07B54F-AF13-4186-BAF0-EFF1C42BD94E}"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5AB8AC14-A6BF-441C-86B9-FDC64C667085}">
      <dgm:prSet/>
      <dgm:spPr/>
      <dgm:t>
        <a:bodyPr/>
        <a:lstStyle/>
        <a:p>
          <a:r>
            <a:rPr lang="en-US" dirty="0"/>
            <a:t>Standard 11.2.8.B: Analyze the responsibilities of the family, workplace, and community roles and their impact on relationships and lifestyle. (Pennsylvania Department of Education, n.d.)</a:t>
          </a:r>
        </a:p>
      </dgm:t>
    </dgm:pt>
    <dgm:pt modelId="{2A95EF6A-1439-4238-931A-AE584CD04F79}" type="parTrans" cxnId="{F22FD597-1807-4EF5-8529-1F863E4FC15F}">
      <dgm:prSet/>
      <dgm:spPr/>
      <dgm:t>
        <a:bodyPr/>
        <a:lstStyle/>
        <a:p>
          <a:endParaRPr lang="en-US"/>
        </a:p>
      </dgm:t>
    </dgm:pt>
    <dgm:pt modelId="{485A90B6-4D3E-495C-B657-C390D91FC318}" type="sibTrans" cxnId="{F22FD597-1807-4EF5-8529-1F863E4FC15F}">
      <dgm:prSet/>
      <dgm:spPr/>
      <dgm:t>
        <a:bodyPr/>
        <a:lstStyle/>
        <a:p>
          <a:endParaRPr lang="en-US"/>
        </a:p>
      </dgm:t>
    </dgm:pt>
    <dgm:pt modelId="{09AD0D10-7694-4D78-8127-0686C868E38E}">
      <dgm:prSet/>
      <dgm:spPr/>
      <dgm:t>
        <a:bodyPr/>
        <a:lstStyle/>
        <a:p>
          <a:r>
            <a:rPr lang="en-US" dirty="0"/>
            <a:t>Standard CC.1.5.8.A: Engage effectively in a range of collaborative discussions (one-on-one, in groups, and teacher-led) with diverse partners on grade 8 topics, texts, and issues, building on others' ideas and expressing their own clearly. (Pennsylvania Department of Education, n.d.)</a:t>
          </a:r>
        </a:p>
      </dgm:t>
    </dgm:pt>
    <dgm:pt modelId="{FFEA1667-87D8-49E1-82CC-4776B0BB40CC}" type="parTrans" cxnId="{DE485514-1A4D-42D4-BD7D-B66F4396F470}">
      <dgm:prSet/>
      <dgm:spPr/>
      <dgm:t>
        <a:bodyPr/>
        <a:lstStyle/>
        <a:p>
          <a:endParaRPr lang="en-US"/>
        </a:p>
      </dgm:t>
    </dgm:pt>
    <dgm:pt modelId="{5954B5B5-56A2-4350-9BD8-0D0A65609A70}" type="sibTrans" cxnId="{DE485514-1A4D-42D4-BD7D-B66F4396F470}">
      <dgm:prSet/>
      <dgm:spPr/>
      <dgm:t>
        <a:bodyPr/>
        <a:lstStyle/>
        <a:p>
          <a:endParaRPr lang="en-US"/>
        </a:p>
      </dgm:t>
    </dgm:pt>
    <dgm:pt modelId="{5AD0082D-EF86-41C9-849F-5EA2A6402FB1}" type="pres">
      <dgm:prSet presAssocID="{B907B54F-AF13-4186-BAF0-EFF1C42BD94E}" presName="hierChild1" presStyleCnt="0">
        <dgm:presLayoutVars>
          <dgm:chPref val="1"/>
          <dgm:dir/>
          <dgm:animOne val="branch"/>
          <dgm:animLvl val="lvl"/>
          <dgm:resizeHandles/>
        </dgm:presLayoutVars>
      </dgm:prSet>
      <dgm:spPr/>
    </dgm:pt>
    <dgm:pt modelId="{7C395FAC-C806-451E-824C-EF6A0814F921}" type="pres">
      <dgm:prSet presAssocID="{5AB8AC14-A6BF-441C-86B9-FDC64C667085}" presName="hierRoot1" presStyleCnt="0"/>
      <dgm:spPr/>
    </dgm:pt>
    <dgm:pt modelId="{18CA78DA-FEC0-4B78-8125-9D6946399449}" type="pres">
      <dgm:prSet presAssocID="{5AB8AC14-A6BF-441C-86B9-FDC64C667085}" presName="composite" presStyleCnt="0"/>
      <dgm:spPr/>
    </dgm:pt>
    <dgm:pt modelId="{EF3174FC-E8CF-48BF-8AC3-4817931C2BAC}" type="pres">
      <dgm:prSet presAssocID="{5AB8AC14-A6BF-441C-86B9-FDC64C667085}" presName="background" presStyleLbl="node0" presStyleIdx="0" presStyleCnt="2"/>
      <dgm:spPr/>
    </dgm:pt>
    <dgm:pt modelId="{4F852D0A-31BD-4D46-B72F-C01756F9DA58}" type="pres">
      <dgm:prSet presAssocID="{5AB8AC14-A6BF-441C-86B9-FDC64C667085}" presName="text" presStyleLbl="fgAcc0" presStyleIdx="0" presStyleCnt="2">
        <dgm:presLayoutVars>
          <dgm:chPref val="3"/>
        </dgm:presLayoutVars>
      </dgm:prSet>
      <dgm:spPr/>
    </dgm:pt>
    <dgm:pt modelId="{7391D2F6-79A0-4BF7-B72D-4807D17B452F}" type="pres">
      <dgm:prSet presAssocID="{5AB8AC14-A6BF-441C-86B9-FDC64C667085}" presName="hierChild2" presStyleCnt="0"/>
      <dgm:spPr/>
    </dgm:pt>
    <dgm:pt modelId="{C9EC354C-FA9E-43A7-9984-99A4D79173A7}" type="pres">
      <dgm:prSet presAssocID="{09AD0D10-7694-4D78-8127-0686C868E38E}" presName="hierRoot1" presStyleCnt="0"/>
      <dgm:spPr/>
    </dgm:pt>
    <dgm:pt modelId="{F73B4E99-4C93-4E2F-A72A-26DFC87AB3B4}" type="pres">
      <dgm:prSet presAssocID="{09AD0D10-7694-4D78-8127-0686C868E38E}" presName="composite" presStyleCnt="0"/>
      <dgm:spPr/>
    </dgm:pt>
    <dgm:pt modelId="{28C83425-1969-4938-9B93-B09F20FBB5A8}" type="pres">
      <dgm:prSet presAssocID="{09AD0D10-7694-4D78-8127-0686C868E38E}" presName="background" presStyleLbl="node0" presStyleIdx="1" presStyleCnt="2"/>
      <dgm:spPr/>
    </dgm:pt>
    <dgm:pt modelId="{1D597B95-C4D7-478F-8F96-A2E6EC8D5FC7}" type="pres">
      <dgm:prSet presAssocID="{09AD0D10-7694-4D78-8127-0686C868E38E}" presName="text" presStyleLbl="fgAcc0" presStyleIdx="1" presStyleCnt="2">
        <dgm:presLayoutVars>
          <dgm:chPref val="3"/>
        </dgm:presLayoutVars>
      </dgm:prSet>
      <dgm:spPr/>
    </dgm:pt>
    <dgm:pt modelId="{70830131-44CF-4225-B149-2D010B5A3DB5}" type="pres">
      <dgm:prSet presAssocID="{09AD0D10-7694-4D78-8127-0686C868E38E}" presName="hierChild2" presStyleCnt="0"/>
      <dgm:spPr/>
    </dgm:pt>
  </dgm:ptLst>
  <dgm:cxnLst>
    <dgm:cxn modelId="{DE485514-1A4D-42D4-BD7D-B66F4396F470}" srcId="{B907B54F-AF13-4186-BAF0-EFF1C42BD94E}" destId="{09AD0D10-7694-4D78-8127-0686C868E38E}" srcOrd="1" destOrd="0" parTransId="{FFEA1667-87D8-49E1-82CC-4776B0BB40CC}" sibTransId="{5954B5B5-56A2-4350-9BD8-0D0A65609A70}"/>
    <dgm:cxn modelId="{50300349-4C5A-4515-A9F0-7962ECBA8169}" type="presOf" srcId="{B907B54F-AF13-4186-BAF0-EFF1C42BD94E}" destId="{5AD0082D-EF86-41C9-849F-5EA2A6402FB1}" srcOrd="0" destOrd="0" presId="urn:microsoft.com/office/officeart/2005/8/layout/hierarchy1"/>
    <dgm:cxn modelId="{9BE6987B-DB79-40AB-9AC9-076ED4F7EB8E}" type="presOf" srcId="{09AD0D10-7694-4D78-8127-0686C868E38E}" destId="{1D597B95-C4D7-478F-8F96-A2E6EC8D5FC7}" srcOrd="0" destOrd="0" presId="urn:microsoft.com/office/officeart/2005/8/layout/hierarchy1"/>
    <dgm:cxn modelId="{F22FD597-1807-4EF5-8529-1F863E4FC15F}" srcId="{B907B54F-AF13-4186-BAF0-EFF1C42BD94E}" destId="{5AB8AC14-A6BF-441C-86B9-FDC64C667085}" srcOrd="0" destOrd="0" parTransId="{2A95EF6A-1439-4238-931A-AE584CD04F79}" sibTransId="{485A90B6-4D3E-495C-B657-C390D91FC318}"/>
    <dgm:cxn modelId="{207DD1FB-4BAE-4116-8181-0EEB19DC8F25}" type="presOf" srcId="{5AB8AC14-A6BF-441C-86B9-FDC64C667085}" destId="{4F852D0A-31BD-4D46-B72F-C01756F9DA58}" srcOrd="0" destOrd="0" presId="urn:microsoft.com/office/officeart/2005/8/layout/hierarchy1"/>
    <dgm:cxn modelId="{177A35D6-90B5-41C7-BFAE-EF5A82B6EFC0}" type="presParOf" srcId="{5AD0082D-EF86-41C9-849F-5EA2A6402FB1}" destId="{7C395FAC-C806-451E-824C-EF6A0814F921}" srcOrd="0" destOrd="0" presId="urn:microsoft.com/office/officeart/2005/8/layout/hierarchy1"/>
    <dgm:cxn modelId="{4A200D31-B1ED-47F2-BCF5-AB1C92A83472}" type="presParOf" srcId="{7C395FAC-C806-451E-824C-EF6A0814F921}" destId="{18CA78DA-FEC0-4B78-8125-9D6946399449}" srcOrd="0" destOrd="0" presId="urn:microsoft.com/office/officeart/2005/8/layout/hierarchy1"/>
    <dgm:cxn modelId="{6CBDE104-743C-4C68-9489-9EAFFB3A6B3A}" type="presParOf" srcId="{18CA78DA-FEC0-4B78-8125-9D6946399449}" destId="{EF3174FC-E8CF-48BF-8AC3-4817931C2BAC}" srcOrd="0" destOrd="0" presId="urn:microsoft.com/office/officeart/2005/8/layout/hierarchy1"/>
    <dgm:cxn modelId="{4F87194E-21A6-47F6-9F88-5F8B144FCAA4}" type="presParOf" srcId="{18CA78DA-FEC0-4B78-8125-9D6946399449}" destId="{4F852D0A-31BD-4D46-B72F-C01756F9DA58}" srcOrd="1" destOrd="0" presId="urn:microsoft.com/office/officeart/2005/8/layout/hierarchy1"/>
    <dgm:cxn modelId="{CE3283E1-732D-47D3-A42C-8E3F2BB4250A}" type="presParOf" srcId="{7C395FAC-C806-451E-824C-EF6A0814F921}" destId="{7391D2F6-79A0-4BF7-B72D-4807D17B452F}" srcOrd="1" destOrd="0" presId="urn:microsoft.com/office/officeart/2005/8/layout/hierarchy1"/>
    <dgm:cxn modelId="{AD449D03-AD39-4CDB-B092-3321D0D1DE47}" type="presParOf" srcId="{5AD0082D-EF86-41C9-849F-5EA2A6402FB1}" destId="{C9EC354C-FA9E-43A7-9984-99A4D79173A7}" srcOrd="1" destOrd="0" presId="urn:microsoft.com/office/officeart/2005/8/layout/hierarchy1"/>
    <dgm:cxn modelId="{AFDB59B6-78BF-4F93-91FB-8CFB9B4CB331}" type="presParOf" srcId="{C9EC354C-FA9E-43A7-9984-99A4D79173A7}" destId="{F73B4E99-4C93-4E2F-A72A-26DFC87AB3B4}" srcOrd="0" destOrd="0" presId="urn:microsoft.com/office/officeart/2005/8/layout/hierarchy1"/>
    <dgm:cxn modelId="{DD3FFF12-E5C6-4D13-AC9F-9F5C98ACDE23}" type="presParOf" srcId="{F73B4E99-4C93-4E2F-A72A-26DFC87AB3B4}" destId="{28C83425-1969-4938-9B93-B09F20FBB5A8}" srcOrd="0" destOrd="0" presId="urn:microsoft.com/office/officeart/2005/8/layout/hierarchy1"/>
    <dgm:cxn modelId="{4BEA893E-3E1F-4594-9D43-60396D60DFFA}" type="presParOf" srcId="{F73B4E99-4C93-4E2F-A72A-26DFC87AB3B4}" destId="{1D597B95-C4D7-478F-8F96-A2E6EC8D5FC7}" srcOrd="1" destOrd="0" presId="urn:microsoft.com/office/officeart/2005/8/layout/hierarchy1"/>
    <dgm:cxn modelId="{6CD9F18A-0DE6-47DB-ACBF-D371D829518C}" type="presParOf" srcId="{C9EC354C-FA9E-43A7-9984-99A4D79173A7}" destId="{70830131-44CF-4225-B149-2D010B5A3DB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CAC771-4D24-447B-862D-2F14965BB3D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C250E5D-898B-4FEB-8A01-B55EFDEF9505}">
      <dgm:prSet/>
      <dgm:spPr/>
      <dgm:t>
        <a:bodyPr/>
        <a:lstStyle/>
        <a:p>
          <a:r>
            <a:rPr lang="en-US"/>
            <a:t>I recognized cultural biases that I might have and did not let that effect how I counseled the group members. </a:t>
          </a:r>
        </a:p>
      </dgm:t>
    </dgm:pt>
    <dgm:pt modelId="{AE02010A-1BB4-4AE3-950C-37C3043BFB01}" type="parTrans" cxnId="{A907F476-5B28-43F6-80E5-EC32138C4458}">
      <dgm:prSet/>
      <dgm:spPr/>
      <dgm:t>
        <a:bodyPr/>
        <a:lstStyle/>
        <a:p>
          <a:endParaRPr lang="en-US"/>
        </a:p>
      </dgm:t>
    </dgm:pt>
    <dgm:pt modelId="{BB9AE5A5-C42A-4A7E-B760-6FBEB0489D7D}" type="sibTrans" cxnId="{A907F476-5B28-43F6-80E5-EC32138C4458}">
      <dgm:prSet/>
      <dgm:spPr/>
      <dgm:t>
        <a:bodyPr/>
        <a:lstStyle/>
        <a:p>
          <a:endParaRPr lang="en-US"/>
        </a:p>
      </dgm:t>
    </dgm:pt>
    <dgm:pt modelId="{568561CF-B18C-4B98-827F-75658801933A}">
      <dgm:prSet/>
      <dgm:spPr/>
      <dgm:t>
        <a:bodyPr/>
        <a:lstStyle/>
        <a:p>
          <a:r>
            <a:rPr lang="en-US" dirty="0"/>
            <a:t>The learning materials that were used had pictures to make all group members feel welcome. (</a:t>
          </a:r>
          <a:r>
            <a:rPr lang="en-US" dirty="0" err="1"/>
            <a:t>Abacioglu</a:t>
          </a:r>
          <a:r>
            <a:rPr lang="en-US" dirty="0"/>
            <a:t>, 2020)</a:t>
          </a:r>
        </a:p>
      </dgm:t>
    </dgm:pt>
    <dgm:pt modelId="{D61B2C78-6F94-44D3-B922-AB8002E193A5}" type="parTrans" cxnId="{0DDE2732-A43E-41A6-847E-9BBF16F53382}">
      <dgm:prSet/>
      <dgm:spPr/>
      <dgm:t>
        <a:bodyPr/>
        <a:lstStyle/>
        <a:p>
          <a:endParaRPr lang="en-US"/>
        </a:p>
      </dgm:t>
    </dgm:pt>
    <dgm:pt modelId="{D5A4C2A4-00B7-4D8D-AE92-EBE04407F61C}" type="sibTrans" cxnId="{0DDE2732-A43E-41A6-847E-9BBF16F53382}">
      <dgm:prSet/>
      <dgm:spPr/>
      <dgm:t>
        <a:bodyPr/>
        <a:lstStyle/>
        <a:p>
          <a:endParaRPr lang="en-US"/>
        </a:p>
      </dgm:t>
    </dgm:pt>
    <dgm:pt modelId="{02AEA155-5397-4607-A503-7E4B5BFFC523}">
      <dgm:prSet/>
      <dgm:spPr/>
      <dgm:t>
        <a:bodyPr/>
        <a:lstStyle/>
        <a:p>
          <a:r>
            <a:rPr lang="en-US" dirty="0"/>
            <a:t>I encouraged students to use their different cultural backgrounds as a strength. (Rutledge, 2019)</a:t>
          </a:r>
        </a:p>
      </dgm:t>
    </dgm:pt>
    <dgm:pt modelId="{9EBA5A8C-1D6A-4143-A44B-C8D021E614F0}" type="parTrans" cxnId="{6B73B4C1-8576-4A61-ACBA-5ADA8609EF61}">
      <dgm:prSet/>
      <dgm:spPr/>
      <dgm:t>
        <a:bodyPr/>
        <a:lstStyle/>
        <a:p>
          <a:endParaRPr lang="en-US"/>
        </a:p>
      </dgm:t>
    </dgm:pt>
    <dgm:pt modelId="{37832F09-9B1A-4CD1-AE57-79E9D18D6879}" type="sibTrans" cxnId="{6B73B4C1-8576-4A61-ACBA-5ADA8609EF61}">
      <dgm:prSet/>
      <dgm:spPr/>
      <dgm:t>
        <a:bodyPr/>
        <a:lstStyle/>
        <a:p>
          <a:endParaRPr lang="en-US"/>
        </a:p>
      </dgm:t>
    </dgm:pt>
    <dgm:pt modelId="{2D91E3CA-2DC9-4FC6-BF16-379729C99237}" type="pres">
      <dgm:prSet presAssocID="{32CAC771-4D24-447B-862D-2F14965BB3D1}" presName="linear" presStyleCnt="0">
        <dgm:presLayoutVars>
          <dgm:animLvl val="lvl"/>
          <dgm:resizeHandles val="exact"/>
        </dgm:presLayoutVars>
      </dgm:prSet>
      <dgm:spPr/>
    </dgm:pt>
    <dgm:pt modelId="{E978EB28-08A3-4E2F-8C1F-131AEE8690A3}" type="pres">
      <dgm:prSet presAssocID="{AC250E5D-898B-4FEB-8A01-B55EFDEF9505}" presName="parentText" presStyleLbl="node1" presStyleIdx="0" presStyleCnt="3">
        <dgm:presLayoutVars>
          <dgm:chMax val="0"/>
          <dgm:bulletEnabled val="1"/>
        </dgm:presLayoutVars>
      </dgm:prSet>
      <dgm:spPr/>
    </dgm:pt>
    <dgm:pt modelId="{2808DE4D-D289-4502-A734-FC1FB2E4D200}" type="pres">
      <dgm:prSet presAssocID="{BB9AE5A5-C42A-4A7E-B760-6FBEB0489D7D}" presName="spacer" presStyleCnt="0"/>
      <dgm:spPr/>
    </dgm:pt>
    <dgm:pt modelId="{2AE57327-EBD7-45C9-BB9D-35F54D021CDB}" type="pres">
      <dgm:prSet presAssocID="{568561CF-B18C-4B98-827F-75658801933A}" presName="parentText" presStyleLbl="node1" presStyleIdx="1" presStyleCnt="3">
        <dgm:presLayoutVars>
          <dgm:chMax val="0"/>
          <dgm:bulletEnabled val="1"/>
        </dgm:presLayoutVars>
      </dgm:prSet>
      <dgm:spPr/>
    </dgm:pt>
    <dgm:pt modelId="{6A6A7D3D-FCBB-471C-B1D8-F38A5B58BFCC}" type="pres">
      <dgm:prSet presAssocID="{D5A4C2A4-00B7-4D8D-AE92-EBE04407F61C}" presName="spacer" presStyleCnt="0"/>
      <dgm:spPr/>
    </dgm:pt>
    <dgm:pt modelId="{6F6EE6A2-BA14-4058-BE9E-901FE1B86F3D}" type="pres">
      <dgm:prSet presAssocID="{02AEA155-5397-4607-A503-7E4B5BFFC523}" presName="parentText" presStyleLbl="node1" presStyleIdx="2" presStyleCnt="3">
        <dgm:presLayoutVars>
          <dgm:chMax val="0"/>
          <dgm:bulletEnabled val="1"/>
        </dgm:presLayoutVars>
      </dgm:prSet>
      <dgm:spPr/>
    </dgm:pt>
  </dgm:ptLst>
  <dgm:cxnLst>
    <dgm:cxn modelId="{01E07B14-2F7A-4DFF-8658-7D7A01466A83}" type="presOf" srcId="{02AEA155-5397-4607-A503-7E4B5BFFC523}" destId="{6F6EE6A2-BA14-4058-BE9E-901FE1B86F3D}" srcOrd="0" destOrd="0" presId="urn:microsoft.com/office/officeart/2005/8/layout/vList2"/>
    <dgm:cxn modelId="{D7880B25-E554-44C9-AECE-02400DEE7A10}" type="presOf" srcId="{32CAC771-4D24-447B-862D-2F14965BB3D1}" destId="{2D91E3CA-2DC9-4FC6-BF16-379729C99237}" srcOrd="0" destOrd="0" presId="urn:microsoft.com/office/officeart/2005/8/layout/vList2"/>
    <dgm:cxn modelId="{0DDE2732-A43E-41A6-847E-9BBF16F53382}" srcId="{32CAC771-4D24-447B-862D-2F14965BB3D1}" destId="{568561CF-B18C-4B98-827F-75658801933A}" srcOrd="1" destOrd="0" parTransId="{D61B2C78-6F94-44D3-B922-AB8002E193A5}" sibTransId="{D5A4C2A4-00B7-4D8D-AE92-EBE04407F61C}"/>
    <dgm:cxn modelId="{ECC3A460-45D0-4735-82BB-BA4086719743}" type="presOf" srcId="{AC250E5D-898B-4FEB-8A01-B55EFDEF9505}" destId="{E978EB28-08A3-4E2F-8C1F-131AEE8690A3}" srcOrd="0" destOrd="0" presId="urn:microsoft.com/office/officeart/2005/8/layout/vList2"/>
    <dgm:cxn modelId="{FE8AC443-AAE6-4B2F-82FD-D66EA0A0A8CA}" type="presOf" srcId="{568561CF-B18C-4B98-827F-75658801933A}" destId="{2AE57327-EBD7-45C9-BB9D-35F54D021CDB}" srcOrd="0" destOrd="0" presId="urn:microsoft.com/office/officeart/2005/8/layout/vList2"/>
    <dgm:cxn modelId="{A907F476-5B28-43F6-80E5-EC32138C4458}" srcId="{32CAC771-4D24-447B-862D-2F14965BB3D1}" destId="{AC250E5D-898B-4FEB-8A01-B55EFDEF9505}" srcOrd="0" destOrd="0" parTransId="{AE02010A-1BB4-4AE3-950C-37C3043BFB01}" sibTransId="{BB9AE5A5-C42A-4A7E-B760-6FBEB0489D7D}"/>
    <dgm:cxn modelId="{6B73B4C1-8576-4A61-ACBA-5ADA8609EF61}" srcId="{32CAC771-4D24-447B-862D-2F14965BB3D1}" destId="{02AEA155-5397-4607-A503-7E4B5BFFC523}" srcOrd="2" destOrd="0" parTransId="{9EBA5A8C-1D6A-4143-A44B-C8D021E614F0}" sibTransId="{37832F09-9B1A-4CD1-AE57-79E9D18D6879}"/>
    <dgm:cxn modelId="{41C59E99-6631-4CEB-96B2-8DA0A92DF3F6}" type="presParOf" srcId="{2D91E3CA-2DC9-4FC6-BF16-379729C99237}" destId="{E978EB28-08A3-4E2F-8C1F-131AEE8690A3}" srcOrd="0" destOrd="0" presId="urn:microsoft.com/office/officeart/2005/8/layout/vList2"/>
    <dgm:cxn modelId="{235A9575-C603-4D95-9DE9-EF0833463A2A}" type="presParOf" srcId="{2D91E3CA-2DC9-4FC6-BF16-379729C99237}" destId="{2808DE4D-D289-4502-A734-FC1FB2E4D200}" srcOrd="1" destOrd="0" presId="urn:microsoft.com/office/officeart/2005/8/layout/vList2"/>
    <dgm:cxn modelId="{AE298744-A2DE-4701-802C-70B836383446}" type="presParOf" srcId="{2D91E3CA-2DC9-4FC6-BF16-379729C99237}" destId="{2AE57327-EBD7-45C9-BB9D-35F54D021CDB}" srcOrd="2" destOrd="0" presId="urn:microsoft.com/office/officeart/2005/8/layout/vList2"/>
    <dgm:cxn modelId="{C33365FC-DC1A-4D53-B4AC-E33EB01A18AB}" type="presParOf" srcId="{2D91E3CA-2DC9-4FC6-BF16-379729C99237}" destId="{6A6A7D3D-FCBB-471C-B1D8-F38A5B58BFCC}" srcOrd="3" destOrd="0" presId="urn:microsoft.com/office/officeart/2005/8/layout/vList2"/>
    <dgm:cxn modelId="{DA5A2BEB-FE2A-4392-89A7-F1CD2B072EA5}" type="presParOf" srcId="{2D91E3CA-2DC9-4FC6-BF16-379729C99237}" destId="{6F6EE6A2-BA14-4058-BE9E-901FE1B86F3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A80F66-4EEE-4F3A-84E1-9DE54F3CA4BE}"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70BF290-EC93-4019-9E2C-87DE87CA91A1}">
      <dgm:prSet/>
      <dgm:spPr/>
      <dgm:t>
        <a:bodyPr/>
        <a:lstStyle/>
        <a:p>
          <a:r>
            <a:rPr lang="en-US"/>
            <a:t>I would do the needs assessment electronically so  I could easily collect the data.</a:t>
          </a:r>
        </a:p>
      </dgm:t>
    </dgm:pt>
    <dgm:pt modelId="{BF9D94A9-C6F7-425A-8A7D-9FF553B3BE6F}" type="parTrans" cxnId="{23ACB2E4-759C-40FB-9008-6E986A3A812D}">
      <dgm:prSet/>
      <dgm:spPr/>
      <dgm:t>
        <a:bodyPr/>
        <a:lstStyle/>
        <a:p>
          <a:endParaRPr lang="en-US"/>
        </a:p>
      </dgm:t>
    </dgm:pt>
    <dgm:pt modelId="{5D2F4D57-6101-454D-A5C0-67B4FF470C05}" type="sibTrans" cxnId="{23ACB2E4-759C-40FB-9008-6E986A3A812D}">
      <dgm:prSet/>
      <dgm:spPr/>
      <dgm:t>
        <a:bodyPr/>
        <a:lstStyle/>
        <a:p>
          <a:endParaRPr lang="en-US"/>
        </a:p>
      </dgm:t>
    </dgm:pt>
    <dgm:pt modelId="{E2AF33D4-D1DF-465D-BE25-1F761EE29187}">
      <dgm:prSet/>
      <dgm:spPr/>
      <dgm:t>
        <a:bodyPr/>
        <a:lstStyle/>
        <a:p>
          <a:r>
            <a:rPr lang="en-US" dirty="0"/>
            <a:t>I would like to use the perceived stress scale as a pre/post assessment with students. (Harris et al., 2023) </a:t>
          </a:r>
        </a:p>
      </dgm:t>
    </dgm:pt>
    <dgm:pt modelId="{48EF320C-7FAD-4B3C-9E6B-294FAE91BECA}" type="parTrans" cxnId="{019FB567-9558-4F6D-89FA-76849D12FE25}">
      <dgm:prSet/>
      <dgm:spPr/>
      <dgm:t>
        <a:bodyPr/>
        <a:lstStyle/>
        <a:p>
          <a:endParaRPr lang="en-US"/>
        </a:p>
      </dgm:t>
    </dgm:pt>
    <dgm:pt modelId="{F3A8F3FE-BBBC-427D-A38B-619AE0AC96E8}" type="sibTrans" cxnId="{019FB567-9558-4F6D-89FA-76849D12FE25}">
      <dgm:prSet/>
      <dgm:spPr/>
      <dgm:t>
        <a:bodyPr/>
        <a:lstStyle/>
        <a:p>
          <a:endParaRPr lang="en-US"/>
        </a:p>
      </dgm:t>
    </dgm:pt>
    <dgm:pt modelId="{E7FF489C-4677-4B88-8FAA-2CFF89F418CD}">
      <dgm:prSet/>
      <dgm:spPr/>
      <dgm:t>
        <a:bodyPr/>
        <a:lstStyle/>
        <a:p>
          <a:r>
            <a:rPr lang="en-US" dirty="0"/>
            <a:t>Dig deeper into the school data to look for more factors and ways to make the group more diverse. </a:t>
          </a:r>
        </a:p>
      </dgm:t>
    </dgm:pt>
    <dgm:pt modelId="{7F22D4A8-5B42-4206-896A-A5884238D428}" type="parTrans" cxnId="{6762D0CE-C312-47ED-8C0F-21EFE03B5EC5}">
      <dgm:prSet/>
      <dgm:spPr/>
      <dgm:t>
        <a:bodyPr/>
        <a:lstStyle/>
        <a:p>
          <a:endParaRPr lang="en-US"/>
        </a:p>
      </dgm:t>
    </dgm:pt>
    <dgm:pt modelId="{400446B2-19F0-40E5-A46B-0B8303E16FB7}" type="sibTrans" cxnId="{6762D0CE-C312-47ED-8C0F-21EFE03B5EC5}">
      <dgm:prSet/>
      <dgm:spPr/>
      <dgm:t>
        <a:bodyPr/>
        <a:lstStyle/>
        <a:p>
          <a:endParaRPr lang="en-US"/>
        </a:p>
      </dgm:t>
    </dgm:pt>
    <dgm:pt modelId="{BE1C83C5-B362-48CB-9441-CFCE34DB19A5}" type="pres">
      <dgm:prSet presAssocID="{2EA80F66-4EEE-4F3A-84E1-9DE54F3CA4BE}" presName="root" presStyleCnt="0">
        <dgm:presLayoutVars>
          <dgm:dir/>
          <dgm:resizeHandles val="exact"/>
        </dgm:presLayoutVars>
      </dgm:prSet>
      <dgm:spPr/>
    </dgm:pt>
    <dgm:pt modelId="{0A0B9812-3388-4B15-8E81-EE0A85DC16F9}" type="pres">
      <dgm:prSet presAssocID="{C70BF290-EC93-4019-9E2C-87DE87CA91A1}" presName="compNode" presStyleCnt="0"/>
      <dgm:spPr/>
    </dgm:pt>
    <dgm:pt modelId="{DDA6531C-9644-4219-8196-672CAC0629A9}" type="pres">
      <dgm:prSet presAssocID="{C70BF290-EC93-4019-9E2C-87DE87CA91A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23F260DA-4ED9-4E26-8F42-D4CBB6FF0265}" type="pres">
      <dgm:prSet presAssocID="{C70BF290-EC93-4019-9E2C-87DE87CA91A1}" presName="spaceRect" presStyleCnt="0"/>
      <dgm:spPr/>
    </dgm:pt>
    <dgm:pt modelId="{7AA7A29B-9F3F-4E9C-9B8B-BA2D29D2475D}" type="pres">
      <dgm:prSet presAssocID="{C70BF290-EC93-4019-9E2C-87DE87CA91A1}" presName="textRect" presStyleLbl="revTx" presStyleIdx="0" presStyleCnt="3">
        <dgm:presLayoutVars>
          <dgm:chMax val="1"/>
          <dgm:chPref val="1"/>
        </dgm:presLayoutVars>
      </dgm:prSet>
      <dgm:spPr/>
    </dgm:pt>
    <dgm:pt modelId="{67FB087F-98EE-4C92-87C6-BA92739432C5}" type="pres">
      <dgm:prSet presAssocID="{5D2F4D57-6101-454D-A5C0-67B4FF470C05}" presName="sibTrans" presStyleCnt="0"/>
      <dgm:spPr/>
    </dgm:pt>
    <dgm:pt modelId="{12798DFC-7A30-4DAB-B11B-1B5C2DA6B3F2}" type="pres">
      <dgm:prSet presAssocID="{E2AF33D4-D1DF-465D-BE25-1F761EE29187}" presName="compNode" presStyleCnt="0"/>
      <dgm:spPr/>
    </dgm:pt>
    <dgm:pt modelId="{632CA659-8BEB-468A-AC19-743BBB0E6FEA}" type="pres">
      <dgm:prSet presAssocID="{E2AF33D4-D1DF-465D-BE25-1F761EE291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7F149FF8-A02C-4AE1-A2F5-3A2847A3365E}" type="pres">
      <dgm:prSet presAssocID="{E2AF33D4-D1DF-465D-BE25-1F761EE29187}" presName="spaceRect" presStyleCnt="0"/>
      <dgm:spPr/>
    </dgm:pt>
    <dgm:pt modelId="{F728C3ED-0DE1-4CD3-BE34-BA49E9DA7EC4}" type="pres">
      <dgm:prSet presAssocID="{E2AF33D4-D1DF-465D-BE25-1F761EE29187}" presName="textRect" presStyleLbl="revTx" presStyleIdx="1" presStyleCnt="3">
        <dgm:presLayoutVars>
          <dgm:chMax val="1"/>
          <dgm:chPref val="1"/>
        </dgm:presLayoutVars>
      </dgm:prSet>
      <dgm:spPr/>
    </dgm:pt>
    <dgm:pt modelId="{ACB08B20-A4DE-4EBE-B767-D78DCF9E6544}" type="pres">
      <dgm:prSet presAssocID="{F3A8F3FE-BBBC-427D-A38B-619AE0AC96E8}" presName="sibTrans" presStyleCnt="0"/>
      <dgm:spPr/>
    </dgm:pt>
    <dgm:pt modelId="{9726CA20-D3C7-44F5-AB22-F90C88B64B7A}" type="pres">
      <dgm:prSet presAssocID="{E7FF489C-4677-4B88-8FAA-2CFF89F418CD}" presName="compNode" presStyleCnt="0"/>
      <dgm:spPr/>
    </dgm:pt>
    <dgm:pt modelId="{C4B00104-CCBD-4D6E-A637-D720FB8D7084}" type="pres">
      <dgm:prSet presAssocID="{E7FF489C-4677-4B88-8FAA-2CFF89F418C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atistics"/>
        </a:ext>
      </dgm:extLst>
    </dgm:pt>
    <dgm:pt modelId="{4D1E8BD6-3500-4CE6-94E6-CBF9EA90C380}" type="pres">
      <dgm:prSet presAssocID="{E7FF489C-4677-4B88-8FAA-2CFF89F418CD}" presName="spaceRect" presStyleCnt="0"/>
      <dgm:spPr/>
    </dgm:pt>
    <dgm:pt modelId="{53DBBCA4-297B-4791-8257-2F8C37677599}" type="pres">
      <dgm:prSet presAssocID="{E7FF489C-4677-4B88-8FAA-2CFF89F418CD}" presName="textRect" presStyleLbl="revTx" presStyleIdx="2" presStyleCnt="3">
        <dgm:presLayoutVars>
          <dgm:chMax val="1"/>
          <dgm:chPref val="1"/>
        </dgm:presLayoutVars>
      </dgm:prSet>
      <dgm:spPr/>
    </dgm:pt>
  </dgm:ptLst>
  <dgm:cxnLst>
    <dgm:cxn modelId="{019FB567-9558-4F6D-89FA-76849D12FE25}" srcId="{2EA80F66-4EEE-4F3A-84E1-9DE54F3CA4BE}" destId="{E2AF33D4-D1DF-465D-BE25-1F761EE29187}" srcOrd="1" destOrd="0" parTransId="{48EF320C-7FAD-4B3C-9E6B-294FAE91BECA}" sibTransId="{F3A8F3FE-BBBC-427D-A38B-619AE0AC96E8}"/>
    <dgm:cxn modelId="{FFDDD14F-69AF-4ED0-9760-41E0D74BAE08}" type="presOf" srcId="{C70BF290-EC93-4019-9E2C-87DE87CA91A1}" destId="{7AA7A29B-9F3F-4E9C-9B8B-BA2D29D2475D}" srcOrd="0" destOrd="0" presId="urn:microsoft.com/office/officeart/2018/2/layout/IconLabelList"/>
    <dgm:cxn modelId="{CBC40E56-D369-49D4-AF42-779246FCE333}" type="presOf" srcId="{E7FF489C-4677-4B88-8FAA-2CFF89F418CD}" destId="{53DBBCA4-297B-4791-8257-2F8C37677599}" srcOrd="0" destOrd="0" presId="urn:microsoft.com/office/officeart/2018/2/layout/IconLabelList"/>
    <dgm:cxn modelId="{1AA7D1AE-4458-431F-85AE-51C5E4BBCECB}" type="presOf" srcId="{E2AF33D4-D1DF-465D-BE25-1F761EE29187}" destId="{F728C3ED-0DE1-4CD3-BE34-BA49E9DA7EC4}" srcOrd="0" destOrd="0" presId="urn:microsoft.com/office/officeart/2018/2/layout/IconLabelList"/>
    <dgm:cxn modelId="{6762D0CE-C312-47ED-8C0F-21EFE03B5EC5}" srcId="{2EA80F66-4EEE-4F3A-84E1-9DE54F3CA4BE}" destId="{E7FF489C-4677-4B88-8FAA-2CFF89F418CD}" srcOrd="2" destOrd="0" parTransId="{7F22D4A8-5B42-4206-896A-A5884238D428}" sibTransId="{400446B2-19F0-40E5-A46B-0B8303E16FB7}"/>
    <dgm:cxn modelId="{A89752D7-7BBD-471E-9854-1B7240C5F482}" type="presOf" srcId="{2EA80F66-4EEE-4F3A-84E1-9DE54F3CA4BE}" destId="{BE1C83C5-B362-48CB-9441-CFCE34DB19A5}" srcOrd="0" destOrd="0" presId="urn:microsoft.com/office/officeart/2018/2/layout/IconLabelList"/>
    <dgm:cxn modelId="{23ACB2E4-759C-40FB-9008-6E986A3A812D}" srcId="{2EA80F66-4EEE-4F3A-84E1-9DE54F3CA4BE}" destId="{C70BF290-EC93-4019-9E2C-87DE87CA91A1}" srcOrd="0" destOrd="0" parTransId="{BF9D94A9-C6F7-425A-8A7D-9FF553B3BE6F}" sibTransId="{5D2F4D57-6101-454D-A5C0-67B4FF470C05}"/>
    <dgm:cxn modelId="{5C5C0548-A4D0-413B-9880-E3EECD44CFCF}" type="presParOf" srcId="{BE1C83C5-B362-48CB-9441-CFCE34DB19A5}" destId="{0A0B9812-3388-4B15-8E81-EE0A85DC16F9}" srcOrd="0" destOrd="0" presId="urn:microsoft.com/office/officeart/2018/2/layout/IconLabelList"/>
    <dgm:cxn modelId="{50E5511F-F295-4E3B-B888-322B985652FC}" type="presParOf" srcId="{0A0B9812-3388-4B15-8E81-EE0A85DC16F9}" destId="{DDA6531C-9644-4219-8196-672CAC0629A9}" srcOrd="0" destOrd="0" presId="urn:microsoft.com/office/officeart/2018/2/layout/IconLabelList"/>
    <dgm:cxn modelId="{AF0A20C7-F870-4659-859B-7B099DE7C98B}" type="presParOf" srcId="{0A0B9812-3388-4B15-8E81-EE0A85DC16F9}" destId="{23F260DA-4ED9-4E26-8F42-D4CBB6FF0265}" srcOrd="1" destOrd="0" presId="urn:microsoft.com/office/officeart/2018/2/layout/IconLabelList"/>
    <dgm:cxn modelId="{CFD309CF-BB04-41AA-9BA7-11AABE37FF7A}" type="presParOf" srcId="{0A0B9812-3388-4B15-8E81-EE0A85DC16F9}" destId="{7AA7A29B-9F3F-4E9C-9B8B-BA2D29D2475D}" srcOrd="2" destOrd="0" presId="urn:microsoft.com/office/officeart/2018/2/layout/IconLabelList"/>
    <dgm:cxn modelId="{402C5813-B4D9-4AEF-B1B5-05F942567E90}" type="presParOf" srcId="{BE1C83C5-B362-48CB-9441-CFCE34DB19A5}" destId="{67FB087F-98EE-4C92-87C6-BA92739432C5}" srcOrd="1" destOrd="0" presId="urn:microsoft.com/office/officeart/2018/2/layout/IconLabelList"/>
    <dgm:cxn modelId="{ABC5BBC3-BCDF-4B10-B867-9681F2C5B819}" type="presParOf" srcId="{BE1C83C5-B362-48CB-9441-CFCE34DB19A5}" destId="{12798DFC-7A30-4DAB-B11B-1B5C2DA6B3F2}" srcOrd="2" destOrd="0" presId="urn:microsoft.com/office/officeart/2018/2/layout/IconLabelList"/>
    <dgm:cxn modelId="{C6D868F7-F3D7-4ED4-88DB-D03BCC45215E}" type="presParOf" srcId="{12798DFC-7A30-4DAB-B11B-1B5C2DA6B3F2}" destId="{632CA659-8BEB-468A-AC19-743BBB0E6FEA}" srcOrd="0" destOrd="0" presId="urn:microsoft.com/office/officeart/2018/2/layout/IconLabelList"/>
    <dgm:cxn modelId="{702E91D1-50E5-459B-B758-49F22A6062B5}" type="presParOf" srcId="{12798DFC-7A30-4DAB-B11B-1B5C2DA6B3F2}" destId="{7F149FF8-A02C-4AE1-A2F5-3A2847A3365E}" srcOrd="1" destOrd="0" presId="urn:microsoft.com/office/officeart/2018/2/layout/IconLabelList"/>
    <dgm:cxn modelId="{B92AB538-CD0F-45F8-AD2F-8C9921501D23}" type="presParOf" srcId="{12798DFC-7A30-4DAB-B11B-1B5C2DA6B3F2}" destId="{F728C3ED-0DE1-4CD3-BE34-BA49E9DA7EC4}" srcOrd="2" destOrd="0" presId="urn:microsoft.com/office/officeart/2018/2/layout/IconLabelList"/>
    <dgm:cxn modelId="{F588E320-815A-4EF7-9F19-82397A04E9F9}" type="presParOf" srcId="{BE1C83C5-B362-48CB-9441-CFCE34DB19A5}" destId="{ACB08B20-A4DE-4EBE-B767-D78DCF9E6544}" srcOrd="3" destOrd="0" presId="urn:microsoft.com/office/officeart/2018/2/layout/IconLabelList"/>
    <dgm:cxn modelId="{FA3D7250-881B-44E9-BDF8-A46F84C6B595}" type="presParOf" srcId="{BE1C83C5-B362-48CB-9441-CFCE34DB19A5}" destId="{9726CA20-D3C7-44F5-AB22-F90C88B64B7A}" srcOrd="4" destOrd="0" presId="urn:microsoft.com/office/officeart/2018/2/layout/IconLabelList"/>
    <dgm:cxn modelId="{ABE56B22-E049-45E0-84AE-D9C47C49D743}" type="presParOf" srcId="{9726CA20-D3C7-44F5-AB22-F90C88B64B7A}" destId="{C4B00104-CCBD-4D6E-A637-D720FB8D7084}" srcOrd="0" destOrd="0" presId="urn:microsoft.com/office/officeart/2018/2/layout/IconLabelList"/>
    <dgm:cxn modelId="{465B684C-923A-453F-9D9B-F72DDFF77D9D}" type="presParOf" srcId="{9726CA20-D3C7-44F5-AB22-F90C88B64B7A}" destId="{4D1E8BD6-3500-4CE6-94E6-CBF9EA90C380}" srcOrd="1" destOrd="0" presId="urn:microsoft.com/office/officeart/2018/2/layout/IconLabelList"/>
    <dgm:cxn modelId="{C54E8F5D-6F1B-412C-9B13-A1532E3AA38F}" type="presParOf" srcId="{9726CA20-D3C7-44F5-AB22-F90C88B64B7A}" destId="{53DBBCA4-297B-4791-8257-2F8C3767759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C6094-C4A9-4855-8547-C51D3A6F4F76}">
      <dsp:nvSpPr>
        <dsp:cNvPr id="0" name=""/>
        <dsp:cNvSpPr/>
      </dsp:nvSpPr>
      <dsp:spPr>
        <a:xfrm>
          <a:off x="242116" y="200771"/>
          <a:ext cx="1351285" cy="13512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AD361D-2B1D-4DD8-AC1B-7C705D973CC9}">
      <dsp:nvSpPr>
        <dsp:cNvPr id="0" name=""/>
        <dsp:cNvSpPr/>
      </dsp:nvSpPr>
      <dsp:spPr>
        <a:xfrm>
          <a:off x="525886" y="484541"/>
          <a:ext cx="783745" cy="7837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58C26A-9923-42B7-83B2-A8AF5B61631B}">
      <dsp:nvSpPr>
        <dsp:cNvPr id="0" name=""/>
        <dsp:cNvSpPr/>
      </dsp:nvSpPr>
      <dsp:spPr>
        <a:xfrm>
          <a:off x="1882962" y="200771"/>
          <a:ext cx="3185173" cy="1351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I consulted with the school counselors at the school to ask if they had recommendations of any students that met the data that they thought would benefit from this group.</a:t>
          </a:r>
        </a:p>
      </dsp:txBody>
      <dsp:txXfrm>
        <a:off x="1882962" y="200771"/>
        <a:ext cx="3185173" cy="1351285"/>
      </dsp:txXfrm>
    </dsp:sp>
    <dsp:sp modelId="{6EBCB58E-8DB4-49C6-B2A8-1CC2F59672FC}">
      <dsp:nvSpPr>
        <dsp:cNvPr id="0" name=""/>
        <dsp:cNvSpPr/>
      </dsp:nvSpPr>
      <dsp:spPr>
        <a:xfrm>
          <a:off x="5623128" y="200771"/>
          <a:ext cx="1351285" cy="13512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C13E41-811B-4E27-9BCD-B14019DACD2E}">
      <dsp:nvSpPr>
        <dsp:cNvPr id="0" name=""/>
        <dsp:cNvSpPr/>
      </dsp:nvSpPr>
      <dsp:spPr>
        <a:xfrm>
          <a:off x="5906898" y="484541"/>
          <a:ext cx="783745" cy="7837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9BD777-CBDD-4FF1-9A19-EAE14C2B477B}">
      <dsp:nvSpPr>
        <dsp:cNvPr id="0" name=""/>
        <dsp:cNvSpPr/>
      </dsp:nvSpPr>
      <dsp:spPr>
        <a:xfrm>
          <a:off x="7263975" y="200771"/>
          <a:ext cx="3185173" cy="1351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I talked one on one with the students to see if they would be interested in joining the group.</a:t>
          </a:r>
        </a:p>
      </dsp:txBody>
      <dsp:txXfrm>
        <a:off x="7263975" y="200771"/>
        <a:ext cx="3185173" cy="1351285"/>
      </dsp:txXfrm>
    </dsp:sp>
    <dsp:sp modelId="{77782CCA-BFDE-444E-A6BB-A07634961F41}">
      <dsp:nvSpPr>
        <dsp:cNvPr id="0" name=""/>
        <dsp:cNvSpPr/>
      </dsp:nvSpPr>
      <dsp:spPr>
        <a:xfrm>
          <a:off x="242116" y="2187839"/>
          <a:ext cx="1351285" cy="13512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88921C-5C8E-46E0-9220-3C6B6A03AE4E}">
      <dsp:nvSpPr>
        <dsp:cNvPr id="0" name=""/>
        <dsp:cNvSpPr/>
      </dsp:nvSpPr>
      <dsp:spPr>
        <a:xfrm>
          <a:off x="525886" y="2471609"/>
          <a:ext cx="783745" cy="7837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12D590-F60D-4D9C-A79B-23E1C96EFE6B}">
      <dsp:nvSpPr>
        <dsp:cNvPr id="0" name=""/>
        <dsp:cNvSpPr/>
      </dsp:nvSpPr>
      <dsp:spPr>
        <a:xfrm>
          <a:off x="1882962" y="2187839"/>
          <a:ext cx="3185173" cy="1351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The students were all in 7</a:t>
          </a:r>
          <a:r>
            <a:rPr lang="en-US" sz="1500" kern="1200" baseline="30000"/>
            <a:t>th</a:t>
          </a:r>
          <a:r>
            <a:rPr lang="en-US" sz="1500" kern="1200"/>
            <a:t> or 8</a:t>
          </a:r>
          <a:r>
            <a:rPr lang="en-US" sz="1500" kern="1200" baseline="30000"/>
            <a:t>th</a:t>
          </a:r>
          <a:r>
            <a:rPr lang="en-US" sz="1500" kern="1200"/>
            <a:t> grade.</a:t>
          </a:r>
        </a:p>
      </dsp:txBody>
      <dsp:txXfrm>
        <a:off x="1882962" y="2187839"/>
        <a:ext cx="3185173" cy="1351285"/>
      </dsp:txXfrm>
    </dsp:sp>
    <dsp:sp modelId="{7C71B304-7A6A-4191-B233-0980B3171CAA}">
      <dsp:nvSpPr>
        <dsp:cNvPr id="0" name=""/>
        <dsp:cNvSpPr/>
      </dsp:nvSpPr>
      <dsp:spPr>
        <a:xfrm>
          <a:off x="5623128" y="2187839"/>
          <a:ext cx="1351285" cy="135128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6A90D4-DCE9-4CDA-BD64-974301B5FEE5}">
      <dsp:nvSpPr>
        <dsp:cNvPr id="0" name=""/>
        <dsp:cNvSpPr/>
      </dsp:nvSpPr>
      <dsp:spPr>
        <a:xfrm>
          <a:off x="5906898" y="2471609"/>
          <a:ext cx="783745" cy="7837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F60BB7-5009-483D-BF0D-283DACA11303}">
      <dsp:nvSpPr>
        <dsp:cNvPr id="0" name=""/>
        <dsp:cNvSpPr/>
      </dsp:nvSpPr>
      <dsp:spPr>
        <a:xfrm>
          <a:off x="7263975" y="2187839"/>
          <a:ext cx="3185173" cy="1351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The goal was to help students that have stress at school learn ways to deal with it better, so it stops effecting their attendance and health office visits at school. </a:t>
          </a:r>
        </a:p>
      </dsp:txBody>
      <dsp:txXfrm>
        <a:off x="7263975" y="2187839"/>
        <a:ext cx="3185173" cy="13512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174FC-E8CF-48BF-8AC3-4817931C2BAC}">
      <dsp:nvSpPr>
        <dsp:cNvPr id="0" name=""/>
        <dsp:cNvSpPr/>
      </dsp:nvSpPr>
      <dsp:spPr>
        <a:xfrm>
          <a:off x="1305" y="173800"/>
          <a:ext cx="4581086" cy="29089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852D0A-31BD-4D46-B72F-C01756F9DA58}">
      <dsp:nvSpPr>
        <dsp:cNvPr id="0" name=""/>
        <dsp:cNvSpPr/>
      </dsp:nvSpPr>
      <dsp:spPr>
        <a:xfrm>
          <a:off x="510314" y="657359"/>
          <a:ext cx="4581086" cy="29089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Standard 11.2.8.B: Analyze the responsibilities of the family, workplace, and community roles and their impact on relationships and lifestyle. (Pennsylvania Department of Education, n.d.)</a:t>
          </a:r>
        </a:p>
      </dsp:txBody>
      <dsp:txXfrm>
        <a:off x="595515" y="742560"/>
        <a:ext cx="4410684" cy="2738587"/>
      </dsp:txXfrm>
    </dsp:sp>
    <dsp:sp modelId="{28C83425-1969-4938-9B93-B09F20FBB5A8}">
      <dsp:nvSpPr>
        <dsp:cNvPr id="0" name=""/>
        <dsp:cNvSpPr/>
      </dsp:nvSpPr>
      <dsp:spPr>
        <a:xfrm>
          <a:off x="5600410" y="173800"/>
          <a:ext cx="4581086" cy="29089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597B95-C4D7-478F-8F96-A2E6EC8D5FC7}">
      <dsp:nvSpPr>
        <dsp:cNvPr id="0" name=""/>
        <dsp:cNvSpPr/>
      </dsp:nvSpPr>
      <dsp:spPr>
        <a:xfrm>
          <a:off x="6109420" y="657359"/>
          <a:ext cx="4581086" cy="29089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Standard CC.1.5.8.A: Engage effectively in a range of collaborative discussions (one-on-one, in groups, and teacher-led) with diverse partners on grade 8 topics, texts, and issues, building on others' ideas and expressing their own clearly. (Pennsylvania Department of Education, n.d.)</a:t>
          </a:r>
        </a:p>
      </dsp:txBody>
      <dsp:txXfrm>
        <a:off x="6194621" y="742560"/>
        <a:ext cx="4410684" cy="27385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8EB28-08A3-4E2F-8C1F-131AEE8690A3}">
      <dsp:nvSpPr>
        <dsp:cNvPr id="0" name=""/>
        <dsp:cNvSpPr/>
      </dsp:nvSpPr>
      <dsp:spPr>
        <a:xfrm>
          <a:off x="0" y="70259"/>
          <a:ext cx="6581776" cy="1474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 recognized cultural biases that I might have and did not let that effect how I counseled the group members. </a:t>
          </a:r>
        </a:p>
      </dsp:txBody>
      <dsp:txXfrm>
        <a:off x="71965" y="142224"/>
        <a:ext cx="6437846" cy="1330270"/>
      </dsp:txXfrm>
    </dsp:sp>
    <dsp:sp modelId="{2AE57327-EBD7-45C9-BB9D-35F54D021CDB}">
      <dsp:nvSpPr>
        <dsp:cNvPr id="0" name=""/>
        <dsp:cNvSpPr/>
      </dsp:nvSpPr>
      <dsp:spPr>
        <a:xfrm>
          <a:off x="0" y="1625099"/>
          <a:ext cx="6581776" cy="1474200"/>
        </a:xfrm>
        <a:prstGeom prst="roundRect">
          <a:avLst/>
        </a:prstGeom>
        <a:solidFill>
          <a:schemeClr val="accent5">
            <a:hueOff val="9504470"/>
            <a:satOff val="-13330"/>
            <a:lumOff val="-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learning materials that were used had pictures to make all group members feel welcome. (</a:t>
          </a:r>
          <a:r>
            <a:rPr lang="en-US" sz="2800" kern="1200" dirty="0" err="1"/>
            <a:t>Abacioglu</a:t>
          </a:r>
          <a:r>
            <a:rPr lang="en-US" sz="2800" kern="1200" dirty="0"/>
            <a:t>, 2020)</a:t>
          </a:r>
        </a:p>
      </dsp:txBody>
      <dsp:txXfrm>
        <a:off x="71965" y="1697064"/>
        <a:ext cx="6437846" cy="1330270"/>
      </dsp:txXfrm>
    </dsp:sp>
    <dsp:sp modelId="{6F6EE6A2-BA14-4058-BE9E-901FE1B86F3D}">
      <dsp:nvSpPr>
        <dsp:cNvPr id="0" name=""/>
        <dsp:cNvSpPr/>
      </dsp:nvSpPr>
      <dsp:spPr>
        <a:xfrm>
          <a:off x="0" y="3179940"/>
          <a:ext cx="6581776" cy="1474200"/>
        </a:xfrm>
        <a:prstGeom prst="roundRect">
          <a:avLst/>
        </a:prstGeom>
        <a:solidFill>
          <a:schemeClr val="accent5">
            <a:hueOff val="19008940"/>
            <a:satOff val="-26660"/>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 encouraged students to use their different cultural backgrounds as a strength. (Rutledge, 2019)</a:t>
          </a:r>
        </a:p>
      </dsp:txBody>
      <dsp:txXfrm>
        <a:off x="71965" y="3251905"/>
        <a:ext cx="6437846" cy="13302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6531C-9644-4219-8196-672CAC0629A9}">
      <dsp:nvSpPr>
        <dsp:cNvPr id="0" name=""/>
        <dsp:cNvSpPr/>
      </dsp:nvSpPr>
      <dsp:spPr>
        <a:xfrm>
          <a:off x="880822" y="602250"/>
          <a:ext cx="1435205" cy="14352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A7A29B-9F3F-4E9C-9B8B-BA2D29D2475D}">
      <dsp:nvSpPr>
        <dsp:cNvPr id="0" name=""/>
        <dsp:cNvSpPr/>
      </dsp:nvSpPr>
      <dsp:spPr>
        <a:xfrm>
          <a:off x="3752" y="2417899"/>
          <a:ext cx="31893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I would do the needs assessment electronically so  I could easily collect the data.</a:t>
          </a:r>
        </a:p>
      </dsp:txBody>
      <dsp:txXfrm>
        <a:off x="3752" y="2417899"/>
        <a:ext cx="3189345" cy="720000"/>
      </dsp:txXfrm>
    </dsp:sp>
    <dsp:sp modelId="{632CA659-8BEB-468A-AC19-743BBB0E6FEA}">
      <dsp:nvSpPr>
        <dsp:cNvPr id="0" name=""/>
        <dsp:cNvSpPr/>
      </dsp:nvSpPr>
      <dsp:spPr>
        <a:xfrm>
          <a:off x="4628303" y="602250"/>
          <a:ext cx="1435205" cy="14352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28C3ED-0DE1-4CD3-BE34-BA49E9DA7EC4}">
      <dsp:nvSpPr>
        <dsp:cNvPr id="0" name=""/>
        <dsp:cNvSpPr/>
      </dsp:nvSpPr>
      <dsp:spPr>
        <a:xfrm>
          <a:off x="3751233" y="2417899"/>
          <a:ext cx="31893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I would like to use the perceived stress scale as a pre/post assessment with students. (Harris et al., 2023) </a:t>
          </a:r>
        </a:p>
      </dsp:txBody>
      <dsp:txXfrm>
        <a:off x="3751233" y="2417899"/>
        <a:ext cx="3189345" cy="720000"/>
      </dsp:txXfrm>
    </dsp:sp>
    <dsp:sp modelId="{C4B00104-CCBD-4D6E-A637-D720FB8D7084}">
      <dsp:nvSpPr>
        <dsp:cNvPr id="0" name=""/>
        <dsp:cNvSpPr/>
      </dsp:nvSpPr>
      <dsp:spPr>
        <a:xfrm>
          <a:off x="8375784" y="602250"/>
          <a:ext cx="1435205" cy="14352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DBBCA4-297B-4791-8257-2F8C37677599}">
      <dsp:nvSpPr>
        <dsp:cNvPr id="0" name=""/>
        <dsp:cNvSpPr/>
      </dsp:nvSpPr>
      <dsp:spPr>
        <a:xfrm>
          <a:off x="7498714" y="2417899"/>
          <a:ext cx="31893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Dig deeper into the school data to look for more factors and ways to make the group more diverse. </a:t>
          </a:r>
        </a:p>
      </dsp:txBody>
      <dsp:txXfrm>
        <a:off x="7498714" y="2417899"/>
        <a:ext cx="318934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915E7-4B36-4EA0-B187-A7F0E546FEEF}" type="datetimeFigureOut">
              <a:rPr lang="en-US" smtClean="0"/>
              <a:t>4/13/2025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401C57-A055-47E1-9517-32B733252737}" type="slidenum">
              <a:rPr lang="en-US" smtClean="0"/>
              <a:t>‹#›</a:t>
            </a:fld>
            <a:endParaRPr lang="en-US"/>
          </a:p>
        </p:txBody>
      </p:sp>
    </p:spTree>
    <p:extLst>
      <p:ext uri="{BB962C8B-B14F-4D97-AF65-F5344CB8AC3E}">
        <p14:creationId xmlns:p14="http://schemas.microsoft.com/office/powerpoint/2010/main" val="588133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my internship site the school counselors monitor student attendance and look for patterns. This is especially true when students miss 10 days of school. When this happens, the students must meet with the school counselor. My site supervisor and I looked over attendance data and looked at students that were missing a lot of days. </a:t>
            </a:r>
          </a:p>
        </p:txBody>
      </p:sp>
      <p:sp>
        <p:nvSpPr>
          <p:cNvPr id="4" name="Slide Number Placeholder 3"/>
          <p:cNvSpPr>
            <a:spLocks noGrp="1"/>
          </p:cNvSpPr>
          <p:nvPr>
            <p:ph type="sldNum" sz="quarter" idx="5"/>
          </p:nvPr>
        </p:nvSpPr>
        <p:spPr/>
        <p:txBody>
          <a:bodyPr/>
          <a:lstStyle/>
          <a:p>
            <a:fld id="{1F401C57-A055-47E1-9517-32B733252737}" type="slidenum">
              <a:rPr lang="en-US" smtClean="0"/>
              <a:t>3</a:t>
            </a:fld>
            <a:endParaRPr lang="en-US"/>
          </a:p>
        </p:txBody>
      </p:sp>
    </p:spTree>
    <p:extLst>
      <p:ext uri="{BB962C8B-B14F-4D97-AF65-F5344CB8AC3E}">
        <p14:creationId xmlns:p14="http://schemas.microsoft.com/office/powerpoint/2010/main" val="776931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started my internship </a:t>
            </a:r>
          </a:p>
        </p:txBody>
      </p:sp>
      <p:sp>
        <p:nvSpPr>
          <p:cNvPr id="4" name="Slide Number Placeholder 3"/>
          <p:cNvSpPr>
            <a:spLocks noGrp="1"/>
          </p:cNvSpPr>
          <p:nvPr>
            <p:ph type="sldNum" sz="quarter" idx="5"/>
          </p:nvPr>
        </p:nvSpPr>
        <p:spPr/>
        <p:txBody>
          <a:bodyPr/>
          <a:lstStyle/>
          <a:p>
            <a:fld id="{1F401C57-A055-47E1-9517-32B733252737}" type="slidenum">
              <a:rPr lang="en-US" smtClean="0"/>
              <a:t>10</a:t>
            </a:fld>
            <a:endParaRPr lang="en-US"/>
          </a:p>
        </p:txBody>
      </p:sp>
    </p:spTree>
    <p:extLst>
      <p:ext uri="{BB962C8B-B14F-4D97-AF65-F5344CB8AC3E}">
        <p14:creationId xmlns:p14="http://schemas.microsoft.com/office/powerpoint/2010/main" val="1294183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4/13/2025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40890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4/13/2025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71754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4/13/2025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6091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4/13/2025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17369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4/13/2025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45897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4/13/2025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70143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4/13/2025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1674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4/13/2025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3456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4/13/2025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69815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4/13/2025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93861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4/13/2025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37877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4/13/2025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83676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hyperlink" Target="https://www.pa.gov/content/dam/copapwp" TargetMode="External"/><Relationship Id="rId2" Type="http://schemas.openxmlformats.org/officeDocument/2006/relationships/hyperlink" Target="https://www.pa.gov/agencies/education/resources/polici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BA12D0-2BEA-0D15-36AD-765522D45836}"/>
              </a:ext>
            </a:extLst>
          </p:cNvPr>
          <p:cNvSpPr>
            <a:spLocks noGrp="1"/>
          </p:cNvSpPr>
          <p:nvPr>
            <p:ph type="ctrTitle"/>
          </p:nvPr>
        </p:nvSpPr>
        <p:spPr>
          <a:xfrm>
            <a:off x="703400" y="908651"/>
            <a:ext cx="3620882" cy="3640345"/>
          </a:xfrm>
        </p:spPr>
        <p:txBody>
          <a:bodyPr anchor="t">
            <a:normAutofit/>
          </a:bodyPr>
          <a:lstStyle/>
          <a:p>
            <a:r>
              <a:rPr lang="en-US" sz="4000"/>
              <a:t>Internship II Culminating Project</a:t>
            </a:r>
          </a:p>
        </p:txBody>
      </p:sp>
      <p:sp>
        <p:nvSpPr>
          <p:cNvPr id="3" name="Subtitle 2">
            <a:extLst>
              <a:ext uri="{FF2B5EF4-FFF2-40B4-BE49-F238E27FC236}">
                <a16:creationId xmlns:a16="http://schemas.microsoft.com/office/drawing/2014/main" id="{BF9E6E2F-51E4-498B-B381-1B900DEAA454}"/>
              </a:ext>
            </a:extLst>
          </p:cNvPr>
          <p:cNvSpPr>
            <a:spLocks noGrp="1"/>
          </p:cNvSpPr>
          <p:nvPr>
            <p:ph type="subTitle" idx="1"/>
          </p:nvPr>
        </p:nvSpPr>
        <p:spPr>
          <a:xfrm>
            <a:off x="703400" y="4945712"/>
            <a:ext cx="3380437" cy="850392"/>
          </a:xfrm>
        </p:spPr>
        <p:txBody>
          <a:bodyPr anchor="b">
            <a:normAutofit/>
          </a:bodyPr>
          <a:lstStyle/>
          <a:p>
            <a:r>
              <a:rPr lang="en-US" sz="1800" dirty="0"/>
              <a:t>School Counselor Intern</a:t>
            </a:r>
          </a:p>
          <a:p>
            <a:r>
              <a:rPr lang="en-US" sz="1800" dirty="0"/>
              <a:t>Alden J. May</a:t>
            </a:r>
          </a:p>
        </p:txBody>
      </p:sp>
      <p:cxnSp>
        <p:nvCxnSpPr>
          <p:cNvPr id="13" name="Straight Connector 12">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961E548-AAD6-D671-E388-2D6576A96885}"/>
              </a:ext>
            </a:extLst>
          </p:cNvPr>
          <p:cNvPicPr>
            <a:picLocks noChangeAspect="1"/>
          </p:cNvPicPr>
          <p:nvPr/>
        </p:nvPicPr>
        <p:blipFill>
          <a:blip r:embed="rId2"/>
          <a:stretch>
            <a:fillRect/>
          </a:stretch>
        </p:blipFill>
        <p:spPr>
          <a:xfrm>
            <a:off x="4615543" y="304801"/>
            <a:ext cx="7244861" cy="5998025"/>
          </a:xfrm>
          <a:prstGeom prst="rect">
            <a:avLst/>
          </a:prstGeom>
        </p:spPr>
      </p:pic>
    </p:spTree>
    <p:extLst>
      <p:ext uri="{BB962C8B-B14F-4D97-AF65-F5344CB8AC3E}">
        <p14:creationId xmlns:p14="http://schemas.microsoft.com/office/powerpoint/2010/main" val="316328800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EF0ABC-420A-4EDA-580C-825C0CF38FFF}"/>
              </a:ext>
            </a:extLst>
          </p:cNvPr>
          <p:cNvSpPr>
            <a:spLocks noGrp="1"/>
          </p:cNvSpPr>
          <p:nvPr>
            <p:ph type="title"/>
          </p:nvPr>
        </p:nvSpPr>
        <p:spPr>
          <a:xfrm>
            <a:off x="704087" y="559063"/>
            <a:ext cx="3306747" cy="5256025"/>
          </a:xfrm>
        </p:spPr>
        <p:txBody>
          <a:bodyPr vert="horz" lIns="91440" tIns="45720" rIns="91440" bIns="45720" rtlCol="0">
            <a:normAutofit/>
          </a:bodyPr>
          <a:lstStyle/>
          <a:p>
            <a:r>
              <a:rPr lang="en-US" sz="3600"/>
              <a:t>Permission form that was sent home</a:t>
            </a:r>
          </a:p>
        </p:txBody>
      </p:sp>
      <p:cxnSp>
        <p:nvCxnSpPr>
          <p:cNvPr id="55" name="Straight Connector 54">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223541"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3FE38B00-36B5-7314-871E-6E15DC8B86C6}"/>
              </a:ext>
            </a:extLst>
          </p:cNvPr>
          <p:cNvPicPr>
            <a:picLocks noGrp="1" noChangeAspect="1"/>
          </p:cNvPicPr>
          <p:nvPr>
            <p:ph idx="1"/>
          </p:nvPr>
        </p:nvPicPr>
        <p:blipFill>
          <a:blip r:embed="rId2"/>
          <a:stretch>
            <a:fillRect/>
          </a:stretch>
        </p:blipFill>
        <p:spPr>
          <a:xfrm>
            <a:off x="6039860" y="528095"/>
            <a:ext cx="4389030" cy="5801809"/>
          </a:xfrm>
        </p:spPr>
      </p:pic>
    </p:spTree>
    <p:extLst>
      <p:ext uri="{BB962C8B-B14F-4D97-AF65-F5344CB8AC3E}">
        <p14:creationId xmlns:p14="http://schemas.microsoft.com/office/powerpoint/2010/main" val="1786747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13CF9B-D420-1ADB-54AE-023FF18E16E2}"/>
              </a:ext>
            </a:extLst>
          </p:cNvPr>
          <p:cNvSpPr>
            <a:spLocks noGrp="1"/>
          </p:cNvSpPr>
          <p:nvPr>
            <p:ph type="title"/>
          </p:nvPr>
        </p:nvSpPr>
        <p:spPr>
          <a:xfrm>
            <a:off x="704088" y="914400"/>
            <a:ext cx="10798176" cy="1051914"/>
          </a:xfrm>
        </p:spPr>
        <p:txBody>
          <a:bodyPr>
            <a:normAutofit/>
          </a:bodyPr>
          <a:lstStyle/>
          <a:p>
            <a:r>
              <a:rPr lang="en-US" dirty="0"/>
              <a:t>Data SOURCES Used</a:t>
            </a:r>
          </a:p>
        </p:txBody>
      </p:sp>
      <p:cxnSp>
        <p:nvCxnSpPr>
          <p:cNvPr id="14" name="Straight Connector 13">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5">
            <a:extLst>
              <a:ext uri="{FF2B5EF4-FFF2-40B4-BE49-F238E27FC236}">
                <a16:creationId xmlns:a16="http://schemas.microsoft.com/office/drawing/2014/main" id="{3F9D19DC-0877-43D0-E1A1-9B64D028511C}"/>
              </a:ext>
            </a:extLst>
          </p:cNvPr>
          <p:cNvGraphicFramePr>
            <a:graphicFrameLocks noGrp="1"/>
          </p:cNvGraphicFramePr>
          <p:nvPr>
            <p:ph idx="1"/>
            <p:extLst>
              <p:ext uri="{D42A27DB-BD31-4B8C-83A1-F6EECF244321}">
                <p14:modId xmlns:p14="http://schemas.microsoft.com/office/powerpoint/2010/main" val="453556916"/>
              </p:ext>
            </p:extLst>
          </p:nvPr>
        </p:nvGraphicFramePr>
        <p:xfrm>
          <a:off x="800100" y="2276474"/>
          <a:ext cx="10629900" cy="385762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9C429A62-F4C6-2AE4-04FB-B73D4B1035D7}"/>
              </a:ext>
            </a:extLst>
          </p:cNvPr>
          <p:cNvSpPr txBox="1"/>
          <p:nvPr/>
        </p:nvSpPr>
        <p:spPr>
          <a:xfrm>
            <a:off x="6368143" y="914400"/>
            <a:ext cx="4909457" cy="923330"/>
          </a:xfrm>
          <a:prstGeom prst="rect">
            <a:avLst/>
          </a:prstGeom>
          <a:noFill/>
        </p:spPr>
        <p:txBody>
          <a:bodyPr wrap="square" rtlCol="0">
            <a:spAutoFit/>
          </a:bodyPr>
          <a:lstStyle/>
          <a:p>
            <a:r>
              <a:rPr lang="en-US" dirty="0"/>
              <a:t>Pennsylvania and Seneca Valley School District require students maintain a 90% attendance rate. (Commonwealth of Pennsylvania, 2024). </a:t>
            </a:r>
          </a:p>
        </p:txBody>
      </p:sp>
    </p:spTree>
    <p:extLst>
      <p:ext uri="{BB962C8B-B14F-4D97-AF65-F5344CB8AC3E}">
        <p14:creationId xmlns:p14="http://schemas.microsoft.com/office/powerpoint/2010/main" val="102310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071176-28E6-9AB3-2796-96B4F4DCC72F}"/>
              </a:ext>
            </a:extLst>
          </p:cNvPr>
          <p:cNvSpPr>
            <a:spLocks noGrp="1"/>
          </p:cNvSpPr>
          <p:nvPr>
            <p:ph type="title"/>
          </p:nvPr>
        </p:nvSpPr>
        <p:spPr>
          <a:xfrm>
            <a:off x="704088" y="914400"/>
            <a:ext cx="3799763" cy="1473200"/>
          </a:xfrm>
        </p:spPr>
        <p:txBody>
          <a:bodyPr vert="horz" lIns="91440" tIns="45720" rIns="91440" bIns="45720" rtlCol="0" anchor="t">
            <a:normAutofit/>
          </a:bodyPr>
          <a:lstStyle/>
          <a:p>
            <a:r>
              <a:rPr lang="en-US" sz="3600"/>
              <a:t>Needs Assessment</a:t>
            </a:r>
          </a:p>
        </p:txBody>
      </p:sp>
      <p:cxnSp>
        <p:nvCxnSpPr>
          <p:cNvPr id="18" name="Straight Connector 17">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85C7C1A-69C8-17C8-70A3-01162EDFA0F7}"/>
              </a:ext>
            </a:extLst>
          </p:cNvPr>
          <p:cNvSpPr txBox="1"/>
          <p:nvPr/>
        </p:nvSpPr>
        <p:spPr>
          <a:xfrm>
            <a:off x="704088" y="2387600"/>
            <a:ext cx="3799763" cy="3767328"/>
          </a:xfrm>
          <a:prstGeom prst="rect">
            <a:avLst/>
          </a:prstGeom>
        </p:spPr>
        <p:txBody>
          <a:bodyPr vert="horz" lIns="91440" tIns="45720" rIns="91440" bIns="45720" rtlCol="0">
            <a:normAutofit/>
          </a:bodyPr>
          <a:lstStyle/>
          <a:p>
            <a:pPr marL="285750" indent="-228600">
              <a:lnSpc>
                <a:spcPct val="110000"/>
              </a:lnSpc>
              <a:spcAft>
                <a:spcPts val="600"/>
              </a:spcAft>
              <a:buFont typeface="Arial" panose="020B0604020202020204" pitchFamily="34" charset="0"/>
              <a:buChar char="•"/>
            </a:pPr>
            <a:r>
              <a:rPr lang="en-US" dirty="0"/>
              <a:t>The stakeholders given the needs assessment were teachers, parents and students.</a:t>
            </a:r>
          </a:p>
          <a:p>
            <a:pPr marL="285750" indent="-228600">
              <a:lnSpc>
                <a:spcPct val="110000"/>
              </a:lnSpc>
              <a:spcAft>
                <a:spcPts val="600"/>
              </a:spcAft>
              <a:buFont typeface="Arial" panose="020B0604020202020204" pitchFamily="34" charset="0"/>
              <a:buChar char="•"/>
            </a:pPr>
            <a:r>
              <a:rPr lang="en-US" dirty="0"/>
              <a:t>The topics of stress, resiliency, and coping strategies made up close to 60%.</a:t>
            </a:r>
          </a:p>
          <a:p>
            <a:pPr marL="285750" indent="-228600">
              <a:lnSpc>
                <a:spcPct val="110000"/>
              </a:lnSpc>
              <a:spcAft>
                <a:spcPts val="600"/>
              </a:spcAft>
              <a:buFont typeface="Arial" panose="020B0604020202020204" pitchFamily="34" charset="0"/>
              <a:buChar char="•"/>
            </a:pPr>
            <a:r>
              <a:rPr lang="en-US" dirty="0"/>
              <a:t>Administration also wanted me to run a group for students with stress because they have talked to some of the students in my small group.</a:t>
            </a:r>
          </a:p>
          <a:p>
            <a:pPr marL="57150">
              <a:lnSpc>
                <a:spcPct val="110000"/>
              </a:lnSpc>
              <a:spcAft>
                <a:spcPts val="600"/>
              </a:spcAft>
            </a:pPr>
            <a:endParaRPr lang="en-US" dirty="0"/>
          </a:p>
        </p:txBody>
      </p:sp>
      <p:pic>
        <p:nvPicPr>
          <p:cNvPr id="7" name="Picture 6">
            <a:extLst>
              <a:ext uri="{FF2B5EF4-FFF2-40B4-BE49-F238E27FC236}">
                <a16:creationId xmlns:a16="http://schemas.microsoft.com/office/drawing/2014/main" id="{5F8A9AAF-C458-F82A-0CDB-78A4A2FDA0B8}"/>
              </a:ext>
            </a:extLst>
          </p:cNvPr>
          <p:cNvPicPr>
            <a:picLocks noChangeAspect="1"/>
          </p:cNvPicPr>
          <p:nvPr/>
        </p:nvPicPr>
        <p:blipFill>
          <a:blip r:embed="rId2"/>
          <a:srcRect r="17007" b="-3"/>
          <a:stretch/>
        </p:blipFill>
        <p:spPr>
          <a:xfrm>
            <a:off x="4981575" y="735286"/>
            <a:ext cx="6495042" cy="5419642"/>
          </a:xfrm>
          <a:prstGeom prst="rect">
            <a:avLst/>
          </a:prstGeom>
        </p:spPr>
      </p:pic>
    </p:spTree>
    <p:extLst>
      <p:ext uri="{BB962C8B-B14F-4D97-AF65-F5344CB8AC3E}">
        <p14:creationId xmlns:p14="http://schemas.microsoft.com/office/powerpoint/2010/main" val="317975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EEB1B-0A9E-66C4-1D35-96D527B4D6D3}"/>
              </a:ext>
            </a:extLst>
          </p:cNvPr>
          <p:cNvSpPr>
            <a:spLocks noGrp="1"/>
          </p:cNvSpPr>
          <p:nvPr>
            <p:ph type="title"/>
          </p:nvPr>
        </p:nvSpPr>
        <p:spPr/>
        <p:txBody>
          <a:bodyPr/>
          <a:lstStyle/>
          <a:p>
            <a:r>
              <a:rPr lang="en-US" dirty="0"/>
              <a:t>Recruitment and goals</a:t>
            </a:r>
          </a:p>
        </p:txBody>
      </p:sp>
      <p:graphicFrame>
        <p:nvGraphicFramePr>
          <p:cNvPr id="5" name="Content Placeholder 2">
            <a:extLst>
              <a:ext uri="{FF2B5EF4-FFF2-40B4-BE49-F238E27FC236}">
                <a16:creationId xmlns:a16="http://schemas.microsoft.com/office/drawing/2014/main" id="{339F149D-E36B-CCC1-48D0-6D035CB9909B}"/>
              </a:ext>
            </a:extLst>
          </p:cNvPr>
          <p:cNvGraphicFramePr>
            <a:graphicFrameLocks noGrp="1"/>
          </p:cNvGraphicFramePr>
          <p:nvPr>
            <p:ph idx="1"/>
            <p:extLst>
              <p:ext uri="{D42A27DB-BD31-4B8C-83A1-F6EECF244321}">
                <p14:modId xmlns:p14="http://schemas.microsoft.com/office/powerpoint/2010/main" val="4120643479"/>
              </p:ext>
            </p:extLst>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4091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005FBF-D884-2514-1D71-272A45681168}"/>
              </a:ext>
            </a:extLst>
          </p:cNvPr>
          <p:cNvSpPr>
            <a:spLocks noGrp="1"/>
          </p:cNvSpPr>
          <p:nvPr>
            <p:ph type="title"/>
          </p:nvPr>
        </p:nvSpPr>
        <p:spPr>
          <a:xfrm>
            <a:off x="6696186" y="909637"/>
            <a:ext cx="4800600" cy="1307592"/>
          </a:xfrm>
        </p:spPr>
        <p:txBody>
          <a:bodyPr>
            <a:normAutofit/>
          </a:bodyPr>
          <a:lstStyle/>
          <a:p>
            <a:r>
              <a:rPr lang="en-US" dirty="0"/>
              <a:t>Group Description</a:t>
            </a:r>
          </a:p>
        </p:txBody>
      </p:sp>
      <p:pic>
        <p:nvPicPr>
          <p:cNvPr id="5" name="Picture 4" descr="Hands-on top of each other">
            <a:extLst>
              <a:ext uri="{FF2B5EF4-FFF2-40B4-BE49-F238E27FC236}">
                <a16:creationId xmlns:a16="http://schemas.microsoft.com/office/drawing/2014/main" id="{B1B377D9-8FA1-6F04-58AE-A4A1778EC3F1}"/>
              </a:ext>
            </a:extLst>
          </p:cNvPr>
          <p:cNvPicPr>
            <a:picLocks noChangeAspect="1"/>
          </p:cNvPicPr>
          <p:nvPr/>
        </p:nvPicPr>
        <p:blipFill>
          <a:blip r:embed="rId2"/>
          <a:srcRect l="52070" r="9372" b="1"/>
          <a:stretch/>
        </p:blipFill>
        <p:spPr>
          <a:xfrm>
            <a:off x="20" y="10"/>
            <a:ext cx="6044164" cy="6857990"/>
          </a:xfrm>
          <a:prstGeom prst="rect">
            <a:avLst/>
          </a:prstGeom>
        </p:spPr>
      </p:pic>
      <p:cxnSp>
        <p:nvCxnSpPr>
          <p:cNvPr id="11" name="Straight Connector 10">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3E3DDEF-1EF4-BEC1-7216-73A2A9354EE2}"/>
              </a:ext>
            </a:extLst>
          </p:cNvPr>
          <p:cNvSpPr>
            <a:spLocks noGrp="1"/>
          </p:cNvSpPr>
          <p:nvPr>
            <p:ph idx="1"/>
          </p:nvPr>
        </p:nvSpPr>
        <p:spPr>
          <a:xfrm>
            <a:off x="6696186" y="2221992"/>
            <a:ext cx="4800600" cy="3739896"/>
          </a:xfrm>
        </p:spPr>
        <p:txBody>
          <a:bodyPr>
            <a:normAutofit/>
          </a:bodyPr>
          <a:lstStyle/>
          <a:p>
            <a:pPr>
              <a:lnSpc>
                <a:spcPct val="100000"/>
              </a:lnSpc>
            </a:pPr>
            <a:r>
              <a:rPr lang="en-US" sz="1700" dirty="0"/>
              <a:t>Confidentiality, intro to group, group rules, getting to know each other</a:t>
            </a:r>
          </a:p>
          <a:p>
            <a:pPr>
              <a:lnSpc>
                <a:spcPct val="100000"/>
              </a:lnSpc>
            </a:pPr>
            <a:r>
              <a:rPr lang="en-US" sz="1700" dirty="0"/>
              <a:t>Confidentiality, good stress vs bad stress, </a:t>
            </a:r>
          </a:p>
          <a:p>
            <a:pPr>
              <a:lnSpc>
                <a:spcPct val="100000"/>
              </a:lnSpc>
            </a:pPr>
            <a:r>
              <a:rPr lang="en-US" sz="1700" dirty="0"/>
              <a:t>Confidentiality, coping strategies, who can you talk to</a:t>
            </a:r>
          </a:p>
          <a:p>
            <a:pPr>
              <a:lnSpc>
                <a:spcPct val="100000"/>
              </a:lnSpc>
            </a:pPr>
            <a:r>
              <a:rPr lang="en-US" sz="1700" dirty="0"/>
              <a:t>Confidentiality, self confidence, positive vs negative self talk </a:t>
            </a:r>
          </a:p>
          <a:p>
            <a:pPr>
              <a:lnSpc>
                <a:spcPct val="100000"/>
              </a:lnSpc>
            </a:pPr>
            <a:r>
              <a:rPr lang="en-US" sz="1700" dirty="0"/>
              <a:t>Confidentiality, resiliency, goal setting, preparing students that next week is the last meeting</a:t>
            </a:r>
          </a:p>
          <a:p>
            <a:pPr>
              <a:lnSpc>
                <a:spcPct val="100000"/>
              </a:lnSpc>
            </a:pPr>
            <a:r>
              <a:rPr lang="en-US" sz="1700" dirty="0"/>
              <a:t>Confidentiality, terminating group, celebration</a:t>
            </a:r>
          </a:p>
        </p:txBody>
      </p:sp>
      <p:cxnSp>
        <p:nvCxnSpPr>
          <p:cNvPr id="13" name="Straight Connector 12">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22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1F4C-D200-8372-654A-748AA744DCB3}"/>
              </a:ext>
            </a:extLst>
          </p:cNvPr>
          <p:cNvSpPr>
            <a:spLocks noGrp="1"/>
          </p:cNvSpPr>
          <p:nvPr>
            <p:ph type="title"/>
          </p:nvPr>
        </p:nvSpPr>
        <p:spPr/>
        <p:txBody>
          <a:bodyPr/>
          <a:lstStyle/>
          <a:p>
            <a:r>
              <a:rPr lang="en-US" dirty="0"/>
              <a:t>AIA Specialty Standard(s) and Rationale </a:t>
            </a:r>
          </a:p>
        </p:txBody>
      </p:sp>
      <p:sp>
        <p:nvSpPr>
          <p:cNvPr id="3" name="Content Placeholder 2">
            <a:extLst>
              <a:ext uri="{FF2B5EF4-FFF2-40B4-BE49-F238E27FC236}">
                <a16:creationId xmlns:a16="http://schemas.microsoft.com/office/drawing/2014/main" id="{16A5C85B-88C1-8CEB-1981-C50EB2542791}"/>
              </a:ext>
            </a:extLst>
          </p:cNvPr>
          <p:cNvSpPr>
            <a:spLocks noGrp="1"/>
          </p:cNvSpPr>
          <p:nvPr>
            <p:ph idx="1"/>
          </p:nvPr>
        </p:nvSpPr>
        <p:spPr/>
        <p:txBody>
          <a:bodyPr>
            <a:normAutofit fontScale="85000" lnSpcReduction="10000"/>
          </a:bodyPr>
          <a:lstStyle/>
          <a:p>
            <a:pPr algn="l"/>
            <a:r>
              <a:rPr lang="en-US" b="1" dirty="0"/>
              <a:t>Counseling Prevention and Intervention- </a:t>
            </a:r>
            <a:r>
              <a:rPr lang="en-US" b="0" i="0" dirty="0">
                <a:solidFill>
                  <a:srgbClr val="000000"/>
                </a:solidFill>
                <a:effectLst/>
                <a:latin typeface="Times New Roman" panose="02020603050405020304" pitchFamily="18" charset="0"/>
              </a:rPr>
              <a:t>The small group will align with this standard because I will be running this small group to</a:t>
            </a:r>
            <a:r>
              <a:rPr lang="en-US" dirty="0">
                <a:solidFill>
                  <a:srgbClr val="000000"/>
                </a:solidFill>
                <a:latin typeface="Lato" panose="020F0502020204030203" pitchFamily="34" charset="0"/>
              </a:rPr>
              <a:t> </a:t>
            </a:r>
            <a:r>
              <a:rPr lang="en-US" b="0" i="0" dirty="0">
                <a:solidFill>
                  <a:srgbClr val="000000"/>
                </a:solidFill>
                <a:effectLst/>
                <a:latin typeface="Times New Roman" panose="02020603050405020304" pitchFamily="18" charset="0"/>
              </a:rPr>
              <a:t>promote the academic, career and social/emotional development of the students. Helping these</a:t>
            </a:r>
            <a:r>
              <a:rPr lang="en-US" dirty="0">
                <a:solidFill>
                  <a:srgbClr val="000000"/>
                </a:solidFill>
                <a:latin typeface="Lato" panose="020F0502020204030203" pitchFamily="34" charset="0"/>
              </a:rPr>
              <a:t> </a:t>
            </a:r>
            <a:r>
              <a:rPr lang="en-US" b="0" i="0" dirty="0">
                <a:solidFill>
                  <a:srgbClr val="000000"/>
                </a:solidFill>
                <a:effectLst/>
                <a:latin typeface="Times New Roman" panose="02020603050405020304" pitchFamily="18" charset="0"/>
              </a:rPr>
              <a:t>students that are stressed out because of school will hopefully help them achieve their goals in school and outside of</a:t>
            </a:r>
            <a:r>
              <a:rPr lang="en-US" dirty="0">
                <a:solidFill>
                  <a:srgbClr val="000000"/>
                </a:solidFill>
                <a:latin typeface="Lato" panose="020F0502020204030203" pitchFamily="34" charset="0"/>
              </a:rPr>
              <a:t> </a:t>
            </a:r>
            <a:r>
              <a:rPr lang="en-US" b="0" i="0" dirty="0">
                <a:solidFill>
                  <a:srgbClr val="000000"/>
                </a:solidFill>
                <a:effectLst/>
                <a:latin typeface="Times New Roman" panose="02020603050405020304" pitchFamily="18" charset="0"/>
              </a:rPr>
              <a:t>school. </a:t>
            </a:r>
            <a:endParaRPr lang="en-US" dirty="0"/>
          </a:p>
          <a:p>
            <a:r>
              <a:rPr lang="en-US" b="1" dirty="0"/>
              <a:t>Diversity and Advocacy- </a:t>
            </a:r>
            <a:r>
              <a:rPr lang="en-US" dirty="0"/>
              <a:t>The small group will align with this standard because I will be implementing cultural sensitivity into the group lessons. Also, I will be advocating for the needs of the students. As well as involving stakeholders in the planning process of the small group. This will involve asking parents, teachers, students, and administrators’ ideas of what they would like to see addressed in this psychoeducational small group.</a:t>
            </a:r>
          </a:p>
          <a:p>
            <a:r>
              <a:rPr lang="en-US" b="1" dirty="0"/>
              <a:t>Collaboration and Consultation - </a:t>
            </a:r>
            <a:r>
              <a:rPr lang="en-US" b="0" i="0" dirty="0">
                <a:effectLst/>
                <a:latin typeface="Times New Roman" panose="02020603050405020304" pitchFamily="18" charset="0"/>
              </a:rPr>
              <a:t>I will be collaborating with stakeholders in the planning process of this small group. Also, I will be following ethical standards. I will make confidentiality a priority in this small group. </a:t>
            </a:r>
          </a:p>
          <a:p>
            <a:r>
              <a:rPr lang="en-US" b="1" dirty="0"/>
              <a:t>(Advanced Internship Assessment, 2023)</a:t>
            </a:r>
          </a:p>
        </p:txBody>
      </p:sp>
    </p:spTree>
    <p:extLst>
      <p:ext uri="{BB962C8B-B14F-4D97-AF65-F5344CB8AC3E}">
        <p14:creationId xmlns:p14="http://schemas.microsoft.com/office/powerpoint/2010/main" val="3143967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2EDAAD0A-8DFF-0B79-873E-35DA81DBADA0}"/>
              </a:ext>
            </a:extLst>
          </p:cNvPr>
          <p:cNvSpPr>
            <a:spLocks noGrp="1"/>
          </p:cNvSpPr>
          <p:nvPr>
            <p:ph type="title"/>
          </p:nvPr>
        </p:nvSpPr>
        <p:spPr>
          <a:xfrm>
            <a:off x="702129" y="914760"/>
            <a:ext cx="3678485" cy="3543764"/>
          </a:xfrm>
        </p:spPr>
        <p:txBody>
          <a:bodyPr>
            <a:normAutofit/>
          </a:bodyPr>
          <a:lstStyle/>
          <a:p>
            <a:r>
              <a:rPr lang="en-US" dirty="0"/>
              <a:t>ASCA Mindsets &amp; Behaviors and Rationale</a:t>
            </a:r>
          </a:p>
        </p:txBody>
      </p:sp>
      <p:cxnSp>
        <p:nvCxnSpPr>
          <p:cNvPr id="10" name="Straight Connector 9">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5FC2195-2AFB-4570-5ED1-213639CBB4FF}"/>
              </a:ext>
            </a:extLst>
          </p:cNvPr>
          <p:cNvSpPr>
            <a:spLocks noGrp="1"/>
          </p:cNvSpPr>
          <p:nvPr>
            <p:ph idx="1"/>
          </p:nvPr>
        </p:nvSpPr>
        <p:spPr>
          <a:xfrm>
            <a:off x="4773168" y="993228"/>
            <a:ext cx="6720840" cy="4935981"/>
          </a:xfrm>
        </p:spPr>
        <p:txBody>
          <a:bodyPr>
            <a:normAutofit/>
          </a:bodyPr>
          <a:lstStyle/>
          <a:p>
            <a:pPr>
              <a:lnSpc>
                <a:spcPct val="100000"/>
              </a:lnSpc>
            </a:pPr>
            <a:r>
              <a:rPr lang="en-US" sz="1900" b="1" dirty="0"/>
              <a:t>M 1. Belief in development of whole self, including a healthy balance of mental, social/emotional and physical well-being- </a:t>
            </a:r>
            <a:r>
              <a:rPr lang="en-US" sz="1900" dirty="0"/>
              <a:t>Student will learn how to maintain a healthy academic, mental, social emotional, and physical balance in life. The student group members will learn these ideas throughout the six lessons in the group. They will learn from the school counselor and from each other.</a:t>
            </a:r>
          </a:p>
          <a:p>
            <a:pPr>
              <a:lnSpc>
                <a:spcPct val="100000"/>
              </a:lnSpc>
            </a:pPr>
            <a:r>
              <a:rPr lang="en-US" sz="1900" b="1" dirty="0"/>
              <a:t>B-SMS 7. Effective coping skills- </a:t>
            </a:r>
            <a:r>
              <a:rPr lang="en-US" sz="1900" b="0" i="0" dirty="0">
                <a:effectLst/>
                <a:latin typeface="Times New Roman" panose="02020603050405020304" pitchFamily="18" charset="0"/>
              </a:rPr>
              <a:t>Students will learn multiple coping skills that will help them manage their stress on their own. The students will learn various strategies such as breathing exercises, positive self-talk and mindfulness techniques.</a:t>
            </a:r>
            <a:endParaRPr lang="en-US" sz="1900" b="1" dirty="0"/>
          </a:p>
          <a:p>
            <a:pPr>
              <a:lnSpc>
                <a:spcPct val="100000"/>
              </a:lnSpc>
            </a:pPr>
            <a:r>
              <a:rPr lang="en-US" sz="1900" b="1" dirty="0"/>
              <a:t>B-SMS 6. Ability to identify and overcome- </a:t>
            </a:r>
            <a:r>
              <a:rPr lang="en-US" sz="1900" b="0" i="0" dirty="0">
                <a:effectLst/>
                <a:latin typeface="Times New Roman" panose="02020603050405020304" pitchFamily="18" charset="0"/>
              </a:rPr>
              <a:t>Participation in the group will teach the students multiple coping strategies that they will be able to utilize when they are feeling stressed.</a:t>
            </a:r>
          </a:p>
          <a:p>
            <a:pPr>
              <a:lnSpc>
                <a:spcPct val="100000"/>
              </a:lnSpc>
            </a:pPr>
            <a:r>
              <a:rPr lang="en-US" sz="1900" b="1" dirty="0"/>
              <a:t>(American School Counselor Association, 2021)</a:t>
            </a:r>
          </a:p>
          <a:p>
            <a:pPr>
              <a:lnSpc>
                <a:spcPct val="100000"/>
              </a:lnSpc>
            </a:pPr>
            <a:endParaRPr lang="en-US" sz="1900" b="1" dirty="0"/>
          </a:p>
        </p:txBody>
      </p:sp>
      <p:cxnSp>
        <p:nvCxnSpPr>
          <p:cNvPr id="12" name="Straight Connector 11">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789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04A71-40B6-E9BC-133B-46DDFADB97CD}"/>
              </a:ext>
            </a:extLst>
          </p:cNvPr>
          <p:cNvSpPr>
            <a:spLocks noGrp="1"/>
          </p:cNvSpPr>
          <p:nvPr>
            <p:ph type="title"/>
          </p:nvPr>
        </p:nvSpPr>
        <p:spPr>
          <a:xfrm>
            <a:off x="700087" y="909638"/>
            <a:ext cx="10691813" cy="1155618"/>
          </a:xfrm>
        </p:spPr>
        <p:txBody>
          <a:bodyPr>
            <a:normAutofit/>
          </a:bodyPr>
          <a:lstStyle/>
          <a:p>
            <a:r>
              <a:rPr lang="en-US" dirty="0"/>
              <a:t>Pennsylvania State standards</a:t>
            </a:r>
          </a:p>
        </p:txBody>
      </p:sp>
      <p:cxnSp>
        <p:nvCxnSpPr>
          <p:cNvPr id="11" name="Straight Connector 1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B55A1FE-8844-C34C-3FEF-40D493C5DA30}"/>
              </a:ext>
            </a:extLst>
          </p:cNvPr>
          <p:cNvGraphicFramePr>
            <a:graphicFrameLocks noGrp="1"/>
          </p:cNvGraphicFramePr>
          <p:nvPr>
            <p:ph idx="1"/>
            <p:extLst>
              <p:ext uri="{D42A27DB-BD31-4B8C-83A1-F6EECF244321}">
                <p14:modId xmlns:p14="http://schemas.microsoft.com/office/powerpoint/2010/main" val="3018971855"/>
              </p:ext>
            </p:extLst>
          </p:nvPr>
        </p:nvGraphicFramePr>
        <p:xfrm>
          <a:off x="700088" y="2222500"/>
          <a:ext cx="10691812" cy="374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696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35A8B9ED-4476-44C5-9209-0146C28B53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1A102-4C4A-5CBB-A43A-E5EDB7B2670E}"/>
              </a:ext>
            </a:extLst>
          </p:cNvPr>
          <p:cNvSpPr>
            <a:spLocks noGrp="1"/>
          </p:cNvSpPr>
          <p:nvPr>
            <p:ph type="title"/>
          </p:nvPr>
        </p:nvSpPr>
        <p:spPr>
          <a:xfrm>
            <a:off x="7633606" y="1066800"/>
            <a:ext cx="3758293" cy="3505175"/>
          </a:xfrm>
        </p:spPr>
        <p:txBody>
          <a:bodyPr vert="horz" lIns="91440" tIns="45720" rIns="91440" bIns="45720" rtlCol="0" anchor="t">
            <a:normAutofit/>
          </a:bodyPr>
          <a:lstStyle/>
          <a:p>
            <a:r>
              <a:rPr lang="en-US" sz="1800"/>
              <a:t>Artifacts/Pictures/Examples</a:t>
            </a:r>
          </a:p>
        </p:txBody>
      </p:sp>
      <p:cxnSp>
        <p:nvCxnSpPr>
          <p:cNvPr id="38" name="Straight Connector 37">
            <a:extLst>
              <a:ext uri="{FF2B5EF4-FFF2-40B4-BE49-F238E27FC236}">
                <a16:creationId xmlns:a16="http://schemas.microsoft.com/office/drawing/2014/main" id="{F0C34567-6096-4347-8107-EC8D2AEFA3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137F038-0031-3E67-FA38-6AF9DEAB30C2}"/>
              </a:ext>
            </a:extLst>
          </p:cNvPr>
          <p:cNvPicPr>
            <a:picLocks noChangeAspect="1"/>
          </p:cNvPicPr>
          <p:nvPr/>
        </p:nvPicPr>
        <p:blipFill>
          <a:blip r:embed="rId3"/>
          <a:stretch>
            <a:fillRect/>
          </a:stretch>
        </p:blipFill>
        <p:spPr>
          <a:xfrm>
            <a:off x="4589864" y="1039384"/>
            <a:ext cx="2321557" cy="2389616"/>
          </a:xfrm>
          <a:prstGeom prst="rect">
            <a:avLst/>
          </a:prstGeom>
        </p:spPr>
      </p:pic>
      <p:pic>
        <p:nvPicPr>
          <p:cNvPr id="12" name="Picture 11">
            <a:extLst>
              <a:ext uri="{FF2B5EF4-FFF2-40B4-BE49-F238E27FC236}">
                <a16:creationId xmlns:a16="http://schemas.microsoft.com/office/drawing/2014/main" id="{44A5FDDA-D59E-352E-90ED-01F35A93EE47}"/>
              </a:ext>
            </a:extLst>
          </p:cNvPr>
          <p:cNvPicPr>
            <a:picLocks noChangeAspect="1"/>
          </p:cNvPicPr>
          <p:nvPr/>
        </p:nvPicPr>
        <p:blipFill>
          <a:blip r:embed="rId4"/>
          <a:stretch>
            <a:fillRect/>
          </a:stretch>
        </p:blipFill>
        <p:spPr>
          <a:xfrm>
            <a:off x="7843382" y="1481937"/>
            <a:ext cx="2148252" cy="2159048"/>
          </a:xfrm>
          <a:prstGeom prst="rect">
            <a:avLst/>
          </a:prstGeom>
        </p:spPr>
      </p:pic>
      <p:pic>
        <p:nvPicPr>
          <p:cNvPr id="4" name="Picture 3">
            <a:extLst>
              <a:ext uri="{FF2B5EF4-FFF2-40B4-BE49-F238E27FC236}">
                <a16:creationId xmlns:a16="http://schemas.microsoft.com/office/drawing/2014/main" id="{92600BA9-1951-C965-7BF8-490879BA4DB9}"/>
              </a:ext>
            </a:extLst>
          </p:cNvPr>
          <p:cNvPicPr>
            <a:picLocks noChangeAspect="1"/>
          </p:cNvPicPr>
          <p:nvPr/>
        </p:nvPicPr>
        <p:blipFill>
          <a:blip r:embed="rId5"/>
          <a:stretch>
            <a:fillRect/>
          </a:stretch>
        </p:blipFill>
        <p:spPr>
          <a:xfrm>
            <a:off x="1987111" y="3640984"/>
            <a:ext cx="1794018" cy="2392024"/>
          </a:xfrm>
          <a:prstGeom prst="rect">
            <a:avLst/>
          </a:prstGeom>
        </p:spPr>
      </p:pic>
      <p:pic>
        <p:nvPicPr>
          <p:cNvPr id="10" name="Picture 9">
            <a:extLst>
              <a:ext uri="{FF2B5EF4-FFF2-40B4-BE49-F238E27FC236}">
                <a16:creationId xmlns:a16="http://schemas.microsoft.com/office/drawing/2014/main" id="{57D61D97-2D5E-ED72-E16D-0FE69376C345}"/>
              </a:ext>
            </a:extLst>
          </p:cNvPr>
          <p:cNvPicPr>
            <a:picLocks noChangeAspect="1"/>
          </p:cNvPicPr>
          <p:nvPr/>
        </p:nvPicPr>
        <p:blipFill>
          <a:blip r:embed="rId6"/>
          <a:stretch>
            <a:fillRect/>
          </a:stretch>
        </p:blipFill>
        <p:spPr>
          <a:xfrm>
            <a:off x="1235595" y="771810"/>
            <a:ext cx="3116258" cy="2150217"/>
          </a:xfrm>
          <a:prstGeom prst="rect">
            <a:avLst/>
          </a:prstGeom>
        </p:spPr>
      </p:pic>
      <p:cxnSp>
        <p:nvCxnSpPr>
          <p:cNvPr id="34" name="Straight Connector 33">
            <a:extLst>
              <a:ext uri="{FF2B5EF4-FFF2-40B4-BE49-F238E27FC236}">
                <a16:creationId xmlns:a16="http://schemas.microsoft.com/office/drawing/2014/main" id="{7039C108-ED63-4645-9FC8-D00CC583D3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3B5728E-E7FC-3203-590B-68409DCCC18C}"/>
              </a:ext>
            </a:extLst>
          </p:cNvPr>
          <p:cNvSpPr txBox="1"/>
          <p:nvPr/>
        </p:nvSpPr>
        <p:spPr>
          <a:xfrm>
            <a:off x="5362873" y="4408714"/>
            <a:ext cx="6096000" cy="723275"/>
          </a:xfrm>
          <a:prstGeom prst="rect">
            <a:avLst/>
          </a:prstGeom>
          <a:noFill/>
        </p:spPr>
        <p:txBody>
          <a:bodyPr wrap="square">
            <a:spAutoFit/>
          </a:bodyPr>
          <a:lstStyle/>
          <a:p>
            <a:pPr>
              <a:spcAft>
                <a:spcPts val="600"/>
              </a:spcAft>
            </a:pPr>
            <a:endParaRPr lang="en-US" dirty="0"/>
          </a:p>
          <a:p>
            <a:pPr>
              <a:spcAft>
                <a:spcPts val="600"/>
              </a:spcAft>
            </a:pPr>
            <a:endParaRPr lang="en-US" dirty="0"/>
          </a:p>
        </p:txBody>
      </p:sp>
      <p:pic>
        <p:nvPicPr>
          <p:cNvPr id="5" name="Picture 4">
            <a:extLst>
              <a:ext uri="{FF2B5EF4-FFF2-40B4-BE49-F238E27FC236}">
                <a16:creationId xmlns:a16="http://schemas.microsoft.com/office/drawing/2014/main" id="{F2CC3E82-5355-E3C7-47B9-FCF9DFE770F2}"/>
              </a:ext>
            </a:extLst>
          </p:cNvPr>
          <p:cNvPicPr>
            <a:picLocks noChangeAspect="1"/>
          </p:cNvPicPr>
          <p:nvPr/>
        </p:nvPicPr>
        <p:blipFill>
          <a:blip r:embed="rId7"/>
          <a:stretch>
            <a:fillRect/>
          </a:stretch>
        </p:blipFill>
        <p:spPr>
          <a:xfrm>
            <a:off x="4351853" y="3812867"/>
            <a:ext cx="6064562" cy="1911448"/>
          </a:xfrm>
          <a:prstGeom prst="rect">
            <a:avLst/>
          </a:prstGeom>
        </p:spPr>
      </p:pic>
    </p:spTree>
    <p:extLst>
      <p:ext uri="{BB962C8B-B14F-4D97-AF65-F5344CB8AC3E}">
        <p14:creationId xmlns:p14="http://schemas.microsoft.com/office/powerpoint/2010/main" val="162939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8E426-587C-65DB-6C70-3D5C823FC95D}"/>
              </a:ext>
            </a:extLst>
          </p:cNvPr>
          <p:cNvSpPr>
            <a:spLocks noGrp="1"/>
          </p:cNvSpPr>
          <p:nvPr>
            <p:ph type="title"/>
          </p:nvPr>
        </p:nvSpPr>
        <p:spPr>
          <a:xfrm>
            <a:off x="704088" y="914400"/>
            <a:ext cx="3660776" cy="4404064"/>
          </a:xfrm>
        </p:spPr>
        <p:txBody>
          <a:bodyPr>
            <a:normAutofit/>
          </a:bodyPr>
          <a:lstStyle/>
          <a:p>
            <a:r>
              <a:rPr lang="en-US" dirty="0"/>
              <a:t>Cultural Sensitivity</a:t>
            </a:r>
          </a:p>
        </p:txBody>
      </p:sp>
      <p:cxnSp>
        <p:nvCxnSpPr>
          <p:cNvPr id="11" name="Straight Connector 10">
            <a:extLst>
              <a:ext uri="{FF2B5EF4-FFF2-40B4-BE49-F238E27FC236}">
                <a16:creationId xmlns:a16="http://schemas.microsoft.com/office/drawing/2014/main" id="{B75B4F83-6FDB-4998-8E11-31CE6E7040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0794B99-5B9D-4B94-9505-1EDED76CD6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73074D3-3EAF-B44E-7632-CABF61B036A2}"/>
              </a:ext>
            </a:extLst>
          </p:cNvPr>
          <p:cNvGraphicFramePr>
            <a:graphicFrameLocks noGrp="1"/>
          </p:cNvGraphicFramePr>
          <p:nvPr>
            <p:ph idx="1"/>
            <p:extLst>
              <p:ext uri="{D42A27DB-BD31-4B8C-83A1-F6EECF244321}">
                <p14:modId xmlns:p14="http://schemas.microsoft.com/office/powerpoint/2010/main" val="3474900696"/>
              </p:ext>
            </p:extLst>
          </p:nvPr>
        </p:nvGraphicFramePr>
        <p:xfrm>
          <a:off x="4876800" y="1066801"/>
          <a:ext cx="6581776"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485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31B377-8102-548A-CD9E-7B28C3C6190C}"/>
              </a:ext>
            </a:extLst>
          </p:cNvPr>
          <p:cNvSpPr>
            <a:spLocks noGrp="1"/>
          </p:cNvSpPr>
          <p:nvPr>
            <p:ph type="title"/>
          </p:nvPr>
        </p:nvSpPr>
        <p:spPr>
          <a:xfrm>
            <a:off x="704088" y="914400"/>
            <a:ext cx="10687812" cy="798194"/>
          </a:xfrm>
        </p:spPr>
        <p:txBody>
          <a:bodyPr>
            <a:normAutofit/>
          </a:bodyPr>
          <a:lstStyle/>
          <a:p>
            <a:r>
              <a:rPr lang="en-US" dirty="0"/>
              <a:t>Evaluation</a:t>
            </a:r>
          </a:p>
        </p:txBody>
      </p:sp>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011B303-3F6D-9651-2CA1-096DBE98A7E4}"/>
              </a:ext>
            </a:extLst>
          </p:cNvPr>
          <p:cNvSpPr>
            <a:spLocks noGrp="1"/>
          </p:cNvSpPr>
          <p:nvPr>
            <p:ph idx="1"/>
          </p:nvPr>
        </p:nvSpPr>
        <p:spPr>
          <a:xfrm>
            <a:off x="7200900" y="1849121"/>
            <a:ext cx="4191001" cy="4139626"/>
          </a:xfrm>
        </p:spPr>
        <p:txBody>
          <a:bodyPr anchor="b">
            <a:normAutofit/>
          </a:bodyPr>
          <a:lstStyle/>
          <a:p>
            <a:r>
              <a:rPr lang="en-US" dirty="0"/>
              <a:t>The group consisted of 6 meetings but that was over an 8-week time frame because of school scheduling conflicts.</a:t>
            </a:r>
          </a:p>
          <a:p>
            <a:r>
              <a:rPr lang="en-US" dirty="0"/>
              <a:t>Success is if the student's improved attendance and if it went up to the state recommended 90%. Also, if the students were learning that they don’t always have to go to the school health office. They can talk to their school counselor too. </a:t>
            </a:r>
          </a:p>
          <a:p>
            <a:pPr marL="0" indent="0">
              <a:buNone/>
            </a:pPr>
            <a:endParaRPr lang="en-US" dirty="0"/>
          </a:p>
          <a:p>
            <a:pPr marL="0" indent="0">
              <a:buNone/>
            </a:pPr>
            <a:endParaRPr lang="en-US" dirty="0"/>
          </a:p>
          <a:p>
            <a:pPr marL="0" indent="0">
              <a:buNone/>
            </a:pPr>
            <a:endParaRPr lang="en-US" dirty="0"/>
          </a:p>
        </p:txBody>
      </p:sp>
      <p:cxnSp>
        <p:nvCxnSpPr>
          <p:cNvPr id="14" name="Straight Connector 13">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C04E4B37-5968-22AE-F6C7-E5DFB4C68B1B}"/>
              </a:ext>
            </a:extLst>
          </p:cNvPr>
          <p:cNvGraphicFramePr>
            <a:graphicFrameLocks noGrp="1"/>
          </p:cNvGraphicFramePr>
          <p:nvPr>
            <p:extLst>
              <p:ext uri="{D42A27DB-BD31-4B8C-83A1-F6EECF244321}">
                <p14:modId xmlns:p14="http://schemas.microsoft.com/office/powerpoint/2010/main" val="803701818"/>
              </p:ext>
            </p:extLst>
          </p:nvPr>
        </p:nvGraphicFramePr>
        <p:xfrm>
          <a:off x="800100" y="2110507"/>
          <a:ext cx="6072191" cy="3657492"/>
        </p:xfrm>
        <a:graphic>
          <a:graphicData uri="http://schemas.openxmlformats.org/drawingml/2006/table">
            <a:tbl>
              <a:tblPr firstRow="1" bandRow="1">
                <a:tableStyleId>{5C22544A-7EE6-4342-B048-85BDC9FD1C3A}</a:tableStyleId>
              </a:tblPr>
              <a:tblGrid>
                <a:gridCol w="1025421">
                  <a:extLst>
                    <a:ext uri="{9D8B030D-6E8A-4147-A177-3AD203B41FA5}">
                      <a16:colId xmlns:a16="http://schemas.microsoft.com/office/drawing/2014/main" val="968283281"/>
                    </a:ext>
                  </a:extLst>
                </a:gridCol>
                <a:gridCol w="1616100">
                  <a:extLst>
                    <a:ext uri="{9D8B030D-6E8A-4147-A177-3AD203B41FA5}">
                      <a16:colId xmlns:a16="http://schemas.microsoft.com/office/drawing/2014/main" val="479320298"/>
                    </a:ext>
                  </a:extLst>
                </a:gridCol>
                <a:gridCol w="1616100">
                  <a:extLst>
                    <a:ext uri="{9D8B030D-6E8A-4147-A177-3AD203B41FA5}">
                      <a16:colId xmlns:a16="http://schemas.microsoft.com/office/drawing/2014/main" val="4142712513"/>
                    </a:ext>
                  </a:extLst>
                </a:gridCol>
                <a:gridCol w="907285">
                  <a:extLst>
                    <a:ext uri="{9D8B030D-6E8A-4147-A177-3AD203B41FA5}">
                      <a16:colId xmlns:a16="http://schemas.microsoft.com/office/drawing/2014/main" val="3661456594"/>
                    </a:ext>
                  </a:extLst>
                </a:gridCol>
                <a:gridCol w="907285">
                  <a:extLst>
                    <a:ext uri="{9D8B030D-6E8A-4147-A177-3AD203B41FA5}">
                      <a16:colId xmlns:a16="http://schemas.microsoft.com/office/drawing/2014/main" val="2512187812"/>
                    </a:ext>
                  </a:extLst>
                </a:gridCol>
              </a:tblGrid>
              <a:tr h="1139776">
                <a:tc>
                  <a:txBody>
                    <a:bodyPr/>
                    <a:lstStyle/>
                    <a:p>
                      <a:endParaRPr lang="en-US" sz="1700"/>
                    </a:p>
                  </a:txBody>
                  <a:tcPr marL="85058" marR="85058" marT="42529" marB="42529"/>
                </a:tc>
                <a:tc>
                  <a:txBody>
                    <a:bodyPr/>
                    <a:lstStyle/>
                    <a:p>
                      <a:r>
                        <a:rPr lang="en-US" sz="1700"/>
                        <a:t>Pre-Group Attendance %</a:t>
                      </a:r>
                    </a:p>
                  </a:txBody>
                  <a:tcPr marL="85058" marR="85058" marT="42529" marB="42529"/>
                </a:tc>
                <a:tc>
                  <a:txBody>
                    <a:bodyPr/>
                    <a:lstStyle/>
                    <a:p>
                      <a:r>
                        <a:rPr lang="en-US" sz="1700"/>
                        <a:t>Post Group Attendance %</a:t>
                      </a:r>
                    </a:p>
                  </a:txBody>
                  <a:tcPr marL="85058" marR="85058" marT="42529" marB="42529"/>
                </a:tc>
                <a:tc>
                  <a:txBody>
                    <a:bodyPr/>
                    <a:lstStyle/>
                    <a:p>
                      <a:r>
                        <a:rPr lang="en-US" sz="1700"/>
                        <a:t>Pre-Group Health Office</a:t>
                      </a:r>
                    </a:p>
                  </a:txBody>
                  <a:tcPr marL="85058" marR="85058" marT="42529" marB="42529"/>
                </a:tc>
                <a:tc>
                  <a:txBody>
                    <a:bodyPr/>
                    <a:lstStyle/>
                    <a:p>
                      <a:r>
                        <a:rPr lang="en-US" sz="1700"/>
                        <a:t>Post Group Health Office</a:t>
                      </a:r>
                    </a:p>
                  </a:txBody>
                  <a:tcPr marL="85058" marR="85058" marT="42529" marB="42529"/>
                </a:tc>
                <a:extLst>
                  <a:ext uri="{0D108BD9-81ED-4DB2-BD59-A6C34878D82A}">
                    <a16:rowId xmlns:a16="http://schemas.microsoft.com/office/drawing/2014/main" val="599641465"/>
                  </a:ext>
                </a:extLst>
              </a:tr>
              <a:tr h="629429">
                <a:tc>
                  <a:txBody>
                    <a:bodyPr/>
                    <a:lstStyle/>
                    <a:p>
                      <a:r>
                        <a:rPr lang="en-US" sz="1700"/>
                        <a:t>Student 1</a:t>
                      </a:r>
                    </a:p>
                  </a:txBody>
                  <a:tcPr marL="85058" marR="85058" marT="42529" marB="42529"/>
                </a:tc>
                <a:tc>
                  <a:txBody>
                    <a:bodyPr/>
                    <a:lstStyle/>
                    <a:p>
                      <a:r>
                        <a:rPr lang="en-US" sz="1700"/>
                        <a:t>82%</a:t>
                      </a:r>
                    </a:p>
                  </a:txBody>
                  <a:tcPr marL="85058" marR="85058" marT="42529" marB="42529"/>
                </a:tc>
                <a:tc>
                  <a:txBody>
                    <a:bodyPr/>
                    <a:lstStyle/>
                    <a:p>
                      <a:r>
                        <a:rPr lang="en-US" sz="1700"/>
                        <a:t>88%</a:t>
                      </a:r>
                    </a:p>
                  </a:txBody>
                  <a:tcPr marL="85058" marR="85058" marT="42529" marB="42529"/>
                </a:tc>
                <a:tc>
                  <a:txBody>
                    <a:bodyPr/>
                    <a:lstStyle/>
                    <a:p>
                      <a:r>
                        <a:rPr lang="en-US" sz="1700"/>
                        <a:t>5</a:t>
                      </a:r>
                    </a:p>
                  </a:txBody>
                  <a:tcPr marL="85058" marR="85058" marT="42529" marB="42529"/>
                </a:tc>
                <a:tc>
                  <a:txBody>
                    <a:bodyPr/>
                    <a:lstStyle/>
                    <a:p>
                      <a:r>
                        <a:rPr lang="en-US" sz="1700"/>
                        <a:t>2</a:t>
                      </a:r>
                    </a:p>
                  </a:txBody>
                  <a:tcPr marL="85058" marR="85058" marT="42529" marB="42529"/>
                </a:tc>
                <a:extLst>
                  <a:ext uri="{0D108BD9-81ED-4DB2-BD59-A6C34878D82A}">
                    <a16:rowId xmlns:a16="http://schemas.microsoft.com/office/drawing/2014/main" val="2335741926"/>
                  </a:ext>
                </a:extLst>
              </a:tr>
              <a:tr h="629429">
                <a:tc>
                  <a:txBody>
                    <a:bodyPr/>
                    <a:lstStyle/>
                    <a:p>
                      <a:r>
                        <a:rPr lang="en-US" sz="1700"/>
                        <a:t>Student 2</a:t>
                      </a:r>
                    </a:p>
                  </a:txBody>
                  <a:tcPr marL="85058" marR="85058" marT="42529" marB="42529"/>
                </a:tc>
                <a:tc>
                  <a:txBody>
                    <a:bodyPr/>
                    <a:lstStyle/>
                    <a:p>
                      <a:r>
                        <a:rPr lang="en-US" sz="1700"/>
                        <a:t>87%</a:t>
                      </a:r>
                    </a:p>
                  </a:txBody>
                  <a:tcPr marL="85058" marR="85058" marT="42529" marB="42529"/>
                </a:tc>
                <a:tc>
                  <a:txBody>
                    <a:bodyPr/>
                    <a:lstStyle/>
                    <a:p>
                      <a:r>
                        <a:rPr lang="en-US" sz="1700"/>
                        <a:t>93%</a:t>
                      </a:r>
                    </a:p>
                  </a:txBody>
                  <a:tcPr marL="85058" marR="85058" marT="42529" marB="42529"/>
                </a:tc>
                <a:tc>
                  <a:txBody>
                    <a:bodyPr/>
                    <a:lstStyle/>
                    <a:p>
                      <a:r>
                        <a:rPr lang="en-US" sz="1700"/>
                        <a:t>4</a:t>
                      </a:r>
                    </a:p>
                  </a:txBody>
                  <a:tcPr marL="85058" marR="85058" marT="42529" marB="42529"/>
                </a:tc>
                <a:tc>
                  <a:txBody>
                    <a:bodyPr/>
                    <a:lstStyle/>
                    <a:p>
                      <a:r>
                        <a:rPr lang="en-US" sz="1700"/>
                        <a:t>1</a:t>
                      </a:r>
                    </a:p>
                  </a:txBody>
                  <a:tcPr marL="85058" marR="85058" marT="42529" marB="42529"/>
                </a:tc>
                <a:extLst>
                  <a:ext uri="{0D108BD9-81ED-4DB2-BD59-A6C34878D82A}">
                    <a16:rowId xmlns:a16="http://schemas.microsoft.com/office/drawing/2014/main" val="3048578535"/>
                  </a:ext>
                </a:extLst>
              </a:tr>
              <a:tr h="629429">
                <a:tc>
                  <a:txBody>
                    <a:bodyPr/>
                    <a:lstStyle/>
                    <a:p>
                      <a:r>
                        <a:rPr lang="en-US" sz="1700"/>
                        <a:t>Student 3</a:t>
                      </a:r>
                    </a:p>
                  </a:txBody>
                  <a:tcPr marL="85058" marR="85058" marT="42529" marB="42529"/>
                </a:tc>
                <a:tc>
                  <a:txBody>
                    <a:bodyPr/>
                    <a:lstStyle/>
                    <a:p>
                      <a:r>
                        <a:rPr lang="en-US" sz="1700"/>
                        <a:t>86%</a:t>
                      </a:r>
                    </a:p>
                  </a:txBody>
                  <a:tcPr marL="85058" marR="85058" marT="42529" marB="42529"/>
                </a:tc>
                <a:tc>
                  <a:txBody>
                    <a:bodyPr/>
                    <a:lstStyle/>
                    <a:p>
                      <a:r>
                        <a:rPr lang="en-US" sz="1700"/>
                        <a:t>85%</a:t>
                      </a:r>
                    </a:p>
                  </a:txBody>
                  <a:tcPr marL="85058" marR="85058" marT="42529" marB="42529"/>
                </a:tc>
                <a:tc>
                  <a:txBody>
                    <a:bodyPr/>
                    <a:lstStyle/>
                    <a:p>
                      <a:r>
                        <a:rPr lang="en-US" sz="1700"/>
                        <a:t>6</a:t>
                      </a:r>
                    </a:p>
                  </a:txBody>
                  <a:tcPr marL="85058" marR="85058" marT="42529" marB="42529"/>
                </a:tc>
                <a:tc>
                  <a:txBody>
                    <a:bodyPr/>
                    <a:lstStyle/>
                    <a:p>
                      <a:r>
                        <a:rPr lang="en-US" sz="1700"/>
                        <a:t>1</a:t>
                      </a:r>
                    </a:p>
                  </a:txBody>
                  <a:tcPr marL="85058" marR="85058" marT="42529" marB="42529"/>
                </a:tc>
                <a:extLst>
                  <a:ext uri="{0D108BD9-81ED-4DB2-BD59-A6C34878D82A}">
                    <a16:rowId xmlns:a16="http://schemas.microsoft.com/office/drawing/2014/main" val="1721677381"/>
                  </a:ext>
                </a:extLst>
              </a:tr>
              <a:tr h="629429">
                <a:tc>
                  <a:txBody>
                    <a:bodyPr/>
                    <a:lstStyle/>
                    <a:p>
                      <a:r>
                        <a:rPr lang="en-US" sz="1700"/>
                        <a:t>Student 4</a:t>
                      </a:r>
                    </a:p>
                  </a:txBody>
                  <a:tcPr marL="85058" marR="85058" marT="42529" marB="42529"/>
                </a:tc>
                <a:tc>
                  <a:txBody>
                    <a:bodyPr/>
                    <a:lstStyle/>
                    <a:p>
                      <a:r>
                        <a:rPr lang="en-US" sz="1700"/>
                        <a:t>82%</a:t>
                      </a:r>
                    </a:p>
                  </a:txBody>
                  <a:tcPr marL="85058" marR="85058" marT="42529" marB="42529"/>
                </a:tc>
                <a:tc>
                  <a:txBody>
                    <a:bodyPr/>
                    <a:lstStyle/>
                    <a:p>
                      <a:r>
                        <a:rPr lang="en-US" sz="1700"/>
                        <a:t>95%</a:t>
                      </a:r>
                    </a:p>
                  </a:txBody>
                  <a:tcPr marL="85058" marR="85058" marT="42529" marB="42529"/>
                </a:tc>
                <a:tc>
                  <a:txBody>
                    <a:bodyPr/>
                    <a:lstStyle/>
                    <a:p>
                      <a:r>
                        <a:rPr lang="en-US" sz="1700"/>
                        <a:t>4</a:t>
                      </a:r>
                    </a:p>
                  </a:txBody>
                  <a:tcPr marL="85058" marR="85058" marT="42529" marB="42529"/>
                </a:tc>
                <a:tc>
                  <a:txBody>
                    <a:bodyPr/>
                    <a:lstStyle/>
                    <a:p>
                      <a:r>
                        <a:rPr lang="en-US" sz="1700"/>
                        <a:t>0</a:t>
                      </a:r>
                    </a:p>
                  </a:txBody>
                  <a:tcPr marL="85058" marR="85058" marT="42529" marB="42529"/>
                </a:tc>
                <a:extLst>
                  <a:ext uri="{0D108BD9-81ED-4DB2-BD59-A6C34878D82A}">
                    <a16:rowId xmlns:a16="http://schemas.microsoft.com/office/drawing/2014/main" val="2710011511"/>
                  </a:ext>
                </a:extLst>
              </a:tr>
            </a:tbl>
          </a:graphicData>
        </a:graphic>
      </p:graphicFrame>
    </p:spTree>
    <p:extLst>
      <p:ext uri="{BB962C8B-B14F-4D97-AF65-F5344CB8AC3E}">
        <p14:creationId xmlns:p14="http://schemas.microsoft.com/office/powerpoint/2010/main" val="365896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264CC4-BED6-32BC-EDBB-D0B7093B67B1}"/>
              </a:ext>
            </a:extLst>
          </p:cNvPr>
          <p:cNvSpPr>
            <a:spLocks noGrp="1"/>
          </p:cNvSpPr>
          <p:nvPr>
            <p:ph type="title"/>
          </p:nvPr>
        </p:nvSpPr>
        <p:spPr>
          <a:xfrm>
            <a:off x="700087" y="909638"/>
            <a:ext cx="10691813" cy="1155618"/>
          </a:xfrm>
        </p:spPr>
        <p:txBody>
          <a:bodyPr>
            <a:normAutofit/>
          </a:bodyPr>
          <a:lstStyle/>
          <a:p>
            <a:r>
              <a:rPr lang="en-US" dirty="0"/>
              <a:t>improvement</a:t>
            </a:r>
          </a:p>
        </p:txBody>
      </p:sp>
      <p:cxnSp>
        <p:nvCxnSpPr>
          <p:cNvPr id="31" name="Straight Connector 3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5" name="Content Placeholder 10">
            <a:extLst>
              <a:ext uri="{FF2B5EF4-FFF2-40B4-BE49-F238E27FC236}">
                <a16:creationId xmlns:a16="http://schemas.microsoft.com/office/drawing/2014/main" id="{6DD74E4D-BACE-FB8F-D14E-048AA8A3595D}"/>
              </a:ext>
            </a:extLst>
          </p:cNvPr>
          <p:cNvGraphicFramePr>
            <a:graphicFrameLocks noGrp="1"/>
          </p:cNvGraphicFramePr>
          <p:nvPr>
            <p:ph idx="1"/>
            <p:extLst>
              <p:ext uri="{D42A27DB-BD31-4B8C-83A1-F6EECF244321}">
                <p14:modId xmlns:p14="http://schemas.microsoft.com/office/powerpoint/2010/main" val="4142871284"/>
              </p:ext>
            </p:extLst>
          </p:nvPr>
        </p:nvGraphicFramePr>
        <p:xfrm>
          <a:off x="700088" y="2222500"/>
          <a:ext cx="10691812" cy="374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436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9B838-90A0-C1BA-E6A7-9158DCA5E6F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97C7766E-6001-F76F-224C-C22F4B0874B3}"/>
              </a:ext>
            </a:extLst>
          </p:cNvPr>
          <p:cNvSpPr>
            <a:spLocks noGrp="1"/>
          </p:cNvSpPr>
          <p:nvPr>
            <p:ph idx="1"/>
          </p:nvPr>
        </p:nvSpPr>
        <p:spPr/>
        <p:txBody>
          <a:bodyPr>
            <a:normAutofit fontScale="55000" lnSpcReduction="20000"/>
          </a:bodyPr>
          <a:lstStyle/>
          <a:p>
            <a:pPr marL="0" indent="0">
              <a:buNone/>
            </a:pPr>
            <a:r>
              <a:rPr lang="en-US" dirty="0" err="1"/>
              <a:t>Abacioglu</a:t>
            </a:r>
            <a:r>
              <a:rPr lang="en-US" dirty="0"/>
              <a:t>, C. S., </a:t>
            </a:r>
            <a:r>
              <a:rPr lang="en-US" dirty="0" err="1"/>
              <a:t>Volman</a:t>
            </a:r>
            <a:r>
              <a:rPr lang="en-US" dirty="0"/>
              <a:t>, M., &amp; Fischer, A. H. (2020). Teachers’ multicultural attitudes and perspective taking abilities as factors in culturally</a:t>
            </a:r>
          </a:p>
          <a:p>
            <a:pPr marL="0" indent="0">
              <a:buNone/>
            </a:pPr>
            <a:r>
              <a:rPr lang="en-US" dirty="0"/>
              <a:t>	responsive teaching. British Journal of Educational Psychology, 90(3), 736-752.</a:t>
            </a:r>
          </a:p>
          <a:p>
            <a:pPr marL="0" indent="0">
              <a:buNone/>
            </a:pPr>
            <a:r>
              <a:rPr lang="en-US" dirty="0"/>
              <a:t>Advanced Internship Assessment (2023). Liberty University.</a:t>
            </a:r>
          </a:p>
          <a:p>
            <a:pPr marL="0" indent="0">
              <a:buNone/>
            </a:pPr>
            <a:r>
              <a:rPr lang="en-US" dirty="0"/>
              <a:t>American School Counselor Association (2021). ASCA Student Standards; Mindsets and Behaviors for Student Success. Alexandria, VA: Author.</a:t>
            </a:r>
          </a:p>
          <a:p>
            <a:pPr marL="0" indent="0">
              <a:buNone/>
            </a:pPr>
            <a:r>
              <a:rPr lang="en-US" dirty="0"/>
              <a:t>Commonwealth of Pennsylvania. (2024). Compulsory school attendance, unlawful absences, and school attendance improvement conferences.</a:t>
            </a:r>
          </a:p>
          <a:p>
            <a:pPr marL="0" indent="0">
              <a:buNone/>
            </a:pPr>
            <a:r>
              <a:rPr lang="en-US" dirty="0"/>
              <a:t>	Pennsylvania Department of Education. </a:t>
            </a:r>
            <a:r>
              <a:rPr lang="en-US" dirty="0">
                <a:hlinkClick r:id="rId2"/>
              </a:rPr>
              <a:t>https://www.pa.gov/agencies/education/resources/policies-</a:t>
            </a:r>
            <a:r>
              <a:rPr lang="en-US" dirty="0"/>
              <a:t>acts-and-laws/basic-	education-circulars-</a:t>
            </a:r>
            <a:r>
              <a:rPr lang="en-US" dirty="0" err="1"/>
              <a:t>becs</a:t>
            </a:r>
            <a:r>
              <a:rPr lang="en-US" dirty="0"/>
              <a:t>/</a:t>
            </a:r>
            <a:r>
              <a:rPr lang="en-US" dirty="0" err="1"/>
              <a:t>purdons</a:t>
            </a:r>
            <a:r>
              <a:rPr lang="en-US" dirty="0"/>
              <a:t>-	statutes/compulsory-school-attendance-unlawful-absences-and-school-attendance-improvement-conferences.html</a:t>
            </a:r>
          </a:p>
          <a:p>
            <a:pPr marL="0" indent="0">
              <a:buNone/>
            </a:pPr>
            <a:r>
              <a:rPr lang="en-US" dirty="0"/>
              <a:t>Harris, K. M., Gaffey, A. E., Schwartz, J. E., Krantz, D. S., &amp; Burg, M. M. (2023). The Perceived Stress Scale as a measure of stress: Decomposing</a:t>
            </a:r>
          </a:p>
          <a:p>
            <a:pPr marL="0" indent="0">
              <a:buNone/>
            </a:pPr>
            <a:r>
              <a:rPr lang="en-US" dirty="0"/>
              <a:t>	score variance in longitudinal behavioral medicine studies. Annals of Behavioral Medicine, 57(10), 846-854. 	https://doi.org/10.1093/abm/kaad015</a:t>
            </a:r>
          </a:p>
          <a:p>
            <a:pPr marL="0" indent="0">
              <a:buNone/>
            </a:pPr>
            <a:r>
              <a:rPr lang="en-US" dirty="0"/>
              <a:t>Pennsylvania Department of Education. (n.d.). PA Core ELA Standards. Retrieved from </a:t>
            </a:r>
            <a:r>
              <a:rPr lang="en-US" dirty="0">
                <a:hlinkClick r:id="rId3"/>
              </a:rPr>
              <a:t>https://www.pa.gov/content/dam/copapwp</a:t>
            </a:r>
            <a:endParaRPr lang="en-US" dirty="0"/>
          </a:p>
          <a:p>
            <a:pPr marL="0" indent="0">
              <a:buNone/>
            </a:pPr>
            <a:r>
              <a:rPr lang="en-US" dirty="0"/>
              <a:t>	-pagov/en/stateboard/documents/regulations-and-statements/state-academic-standards/pa%20core%20ela%20standards</a:t>
            </a:r>
            <a:r>
              <a:rPr lang="en-US"/>
              <a:t>.pdf</a:t>
            </a:r>
            <a:endParaRPr lang="en-US" dirty="0"/>
          </a:p>
          <a:p>
            <a:pPr marL="0" indent="0">
              <a:buNone/>
            </a:pPr>
            <a:r>
              <a:rPr lang="en-US" dirty="0" err="1"/>
              <a:t>Rutlidge</a:t>
            </a:r>
            <a:r>
              <a:rPr lang="en-US" dirty="0"/>
              <a:t>, Marsha (2019). Cultivating Cultural Responsiveness. American School Counselor Association.</a:t>
            </a:r>
          </a:p>
        </p:txBody>
      </p:sp>
    </p:spTree>
    <p:extLst>
      <p:ext uri="{BB962C8B-B14F-4D97-AF65-F5344CB8AC3E}">
        <p14:creationId xmlns:p14="http://schemas.microsoft.com/office/powerpoint/2010/main" val="258793620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11876</TotalTime>
  <Words>1300</Words>
  <Application>Microsoft Office PowerPoint</Application>
  <PresentationFormat>Widescreen</PresentationFormat>
  <Paragraphs>90</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Calisto MT</vt:lpstr>
      <vt:lpstr>Lato</vt:lpstr>
      <vt:lpstr>Times New Roman</vt:lpstr>
      <vt:lpstr>Univers Condensed</vt:lpstr>
      <vt:lpstr>ChronicleVTI</vt:lpstr>
      <vt:lpstr>Internship II Culminating Project</vt:lpstr>
      <vt:lpstr>Permission form that was sent home</vt:lpstr>
      <vt:lpstr>Data SOURCES Used</vt:lpstr>
      <vt:lpstr>Needs Assessment</vt:lpstr>
      <vt:lpstr>Recruitment and goals</vt:lpstr>
      <vt:lpstr>Group Description</vt:lpstr>
      <vt:lpstr>AIA Specialty Standard(s) and Rationale </vt:lpstr>
      <vt:lpstr>ASCA Mindsets &amp; Behaviors and Rationale</vt:lpstr>
      <vt:lpstr>Pennsylvania State standards</vt:lpstr>
      <vt:lpstr>Artifacts/Pictures/Examples</vt:lpstr>
      <vt:lpstr>Cultural Sensitivity</vt:lpstr>
      <vt:lpstr>Evaluation</vt:lpstr>
      <vt:lpstr>improvement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May, Alden J</dc:creator>
  <cp:lastModifiedBy>May, Alden J</cp:lastModifiedBy>
  <cp:revision>31</cp:revision>
  <dcterms:created xsi:type="dcterms:W3CDTF">2025-04-02T13:11:05Z</dcterms:created>
  <dcterms:modified xsi:type="dcterms:W3CDTF">2025-04-13T23:20:45Z</dcterms:modified>
</cp:coreProperties>
</file>