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sldIdLst>
    <p:sldId id="256" r:id="rId2"/>
    <p:sldId id="260" r:id="rId3"/>
    <p:sldId id="258" r:id="rId4"/>
    <p:sldId id="264" r:id="rId5"/>
    <p:sldId id="257" r:id="rId6"/>
    <p:sldId id="259" r:id="rId7"/>
    <p:sldId id="265" r:id="rId8"/>
    <p:sldId id="261" r:id="rId9"/>
    <p:sldId id="262"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B190DF-7D9A-46F8-8B77-C5B5461E9277}" v="36" dt="2024-06-11T13:48:59.6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31" autoAdjust="0"/>
    <p:restoredTop sz="94660"/>
  </p:normalViewPr>
  <p:slideViewPr>
    <p:cSldViewPr snapToGrid="0">
      <p:cViewPr varScale="1">
        <p:scale>
          <a:sx n="87" d="100"/>
          <a:sy n="87" d="100"/>
        </p:scale>
        <p:origin x="221"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cy Koert" userId="826a2d4cf5be06f6" providerId="LiveId" clId="{3FB190DF-7D9A-46F8-8B77-C5B5461E9277}"/>
    <pc:docChg chg="undo redo custSel addSld modSld">
      <pc:chgData name="Nancy Koert" userId="826a2d4cf5be06f6" providerId="LiveId" clId="{3FB190DF-7D9A-46F8-8B77-C5B5461E9277}" dt="2024-06-11T13:51:28.464" v="11868" actId="20577"/>
      <pc:docMkLst>
        <pc:docMk/>
      </pc:docMkLst>
      <pc:sldChg chg="modSp">
        <pc:chgData name="Nancy Koert" userId="826a2d4cf5be06f6" providerId="LiveId" clId="{3FB190DF-7D9A-46F8-8B77-C5B5461E9277}" dt="2024-06-10T14:51:28.792" v="9220" actId="20577"/>
        <pc:sldMkLst>
          <pc:docMk/>
          <pc:sldMk cId="271320963" sldId="256"/>
        </pc:sldMkLst>
        <pc:spChg chg="mod">
          <ac:chgData name="Nancy Koert" userId="826a2d4cf5be06f6" providerId="LiveId" clId="{3FB190DF-7D9A-46F8-8B77-C5B5461E9277}" dt="2024-06-10T14:51:28.792" v="9220" actId="20577"/>
          <ac:spMkLst>
            <pc:docMk/>
            <pc:sldMk cId="271320963" sldId="256"/>
            <ac:spMk id="3" creationId="{3470E0C4-4BB2-76B4-1428-CB4DB89678E9}"/>
          </ac:spMkLst>
        </pc:spChg>
      </pc:sldChg>
      <pc:sldChg chg="modSp mod">
        <pc:chgData name="Nancy Koert" userId="826a2d4cf5be06f6" providerId="LiveId" clId="{3FB190DF-7D9A-46F8-8B77-C5B5461E9277}" dt="2024-06-10T13:33:37.350" v="5173" actId="20577"/>
        <pc:sldMkLst>
          <pc:docMk/>
          <pc:sldMk cId="2690646638" sldId="257"/>
        </pc:sldMkLst>
        <pc:spChg chg="mod">
          <ac:chgData name="Nancy Koert" userId="826a2d4cf5be06f6" providerId="LiveId" clId="{3FB190DF-7D9A-46F8-8B77-C5B5461E9277}" dt="2024-06-10T12:39:18.830" v="4251" actId="27636"/>
          <ac:spMkLst>
            <pc:docMk/>
            <pc:sldMk cId="2690646638" sldId="257"/>
            <ac:spMk id="2" creationId="{2F5E0748-CAEA-4E0D-7703-442D15502B9A}"/>
          </ac:spMkLst>
        </pc:spChg>
        <pc:spChg chg="mod">
          <ac:chgData name="Nancy Koert" userId="826a2d4cf5be06f6" providerId="LiveId" clId="{3FB190DF-7D9A-46F8-8B77-C5B5461E9277}" dt="2024-06-10T13:33:37.350" v="5173" actId="20577"/>
          <ac:spMkLst>
            <pc:docMk/>
            <pc:sldMk cId="2690646638" sldId="257"/>
            <ac:spMk id="3" creationId="{097554D8-7080-286D-A664-96A50E31E188}"/>
          </ac:spMkLst>
        </pc:spChg>
      </pc:sldChg>
      <pc:sldChg chg="addSp delSp modSp mod setBg">
        <pc:chgData name="Nancy Koert" userId="826a2d4cf5be06f6" providerId="LiveId" clId="{3FB190DF-7D9A-46F8-8B77-C5B5461E9277}" dt="2024-06-11T13:32:27.368" v="11377" actId="20577"/>
        <pc:sldMkLst>
          <pc:docMk/>
          <pc:sldMk cId="3723899798" sldId="258"/>
        </pc:sldMkLst>
        <pc:spChg chg="mod">
          <ac:chgData name="Nancy Koert" userId="826a2d4cf5be06f6" providerId="LiveId" clId="{3FB190DF-7D9A-46F8-8B77-C5B5461E9277}" dt="2024-06-10T14:56:58.053" v="9319" actId="20577"/>
          <ac:spMkLst>
            <pc:docMk/>
            <pc:sldMk cId="3723899798" sldId="258"/>
            <ac:spMk id="2" creationId="{311285E9-3C4A-46F5-6419-04C76CECEC6E}"/>
          </ac:spMkLst>
        </pc:spChg>
        <pc:spChg chg="add del mod">
          <ac:chgData name="Nancy Koert" userId="826a2d4cf5be06f6" providerId="LiveId" clId="{3FB190DF-7D9A-46F8-8B77-C5B5461E9277}" dt="2024-06-10T11:33:10.278" v="1932" actId="26606"/>
          <ac:spMkLst>
            <pc:docMk/>
            <pc:sldMk cId="3723899798" sldId="258"/>
            <ac:spMk id="3" creationId="{6FB3B724-271B-0EF3-C150-53955E48ECE1}"/>
          </ac:spMkLst>
        </pc:spChg>
        <pc:spChg chg="add">
          <ac:chgData name="Nancy Koert" userId="826a2d4cf5be06f6" providerId="LiveId" clId="{3FB190DF-7D9A-46F8-8B77-C5B5461E9277}" dt="2024-06-10T11:33:10.278" v="1932" actId="26606"/>
          <ac:spMkLst>
            <pc:docMk/>
            <pc:sldMk cId="3723899798" sldId="258"/>
            <ac:spMk id="8" creationId="{45C5CC17-FF17-43CF-B073-D9051465D5CC}"/>
          </ac:spMkLst>
        </pc:spChg>
        <pc:spChg chg="add del">
          <ac:chgData name="Nancy Koert" userId="826a2d4cf5be06f6" providerId="LiveId" clId="{3FB190DF-7D9A-46F8-8B77-C5B5461E9277}" dt="2024-06-10T11:32:34.697" v="1925" actId="26606"/>
          <ac:spMkLst>
            <pc:docMk/>
            <pc:sldMk cId="3723899798" sldId="258"/>
            <ac:spMk id="9" creationId="{E383CC5D-71E8-4CB2-8E4A-F1E4FF6DC9D6}"/>
          </ac:spMkLst>
        </pc:spChg>
        <pc:spChg chg="add">
          <ac:chgData name="Nancy Koert" userId="826a2d4cf5be06f6" providerId="LiveId" clId="{3FB190DF-7D9A-46F8-8B77-C5B5461E9277}" dt="2024-06-10T11:33:10.278" v="1932" actId="26606"/>
          <ac:spMkLst>
            <pc:docMk/>
            <pc:sldMk cId="3723899798" sldId="258"/>
            <ac:spMk id="10" creationId="{1EBE2DDC-0D14-44E6-A1AB-2EEC09507435}"/>
          </ac:spMkLst>
        </pc:spChg>
        <pc:spChg chg="add del">
          <ac:chgData name="Nancy Koert" userId="826a2d4cf5be06f6" providerId="LiveId" clId="{3FB190DF-7D9A-46F8-8B77-C5B5461E9277}" dt="2024-06-10T11:32:34.697" v="1925" actId="26606"/>
          <ac:spMkLst>
            <pc:docMk/>
            <pc:sldMk cId="3723899798" sldId="258"/>
            <ac:spMk id="11" creationId="{E2DA5AC1-43C5-4243-9028-07DBB80D0C95}"/>
          </ac:spMkLst>
        </pc:spChg>
        <pc:spChg chg="add">
          <ac:chgData name="Nancy Koert" userId="826a2d4cf5be06f6" providerId="LiveId" clId="{3FB190DF-7D9A-46F8-8B77-C5B5461E9277}" dt="2024-06-10T11:33:10.278" v="1932" actId="26606"/>
          <ac:spMkLst>
            <pc:docMk/>
            <pc:sldMk cId="3723899798" sldId="258"/>
            <ac:spMk id="12" creationId="{A8543D98-0AA2-43B4-B508-DC1DB7F3DC9A}"/>
          </ac:spMkLst>
        </pc:spChg>
        <pc:spChg chg="add del">
          <ac:chgData name="Nancy Koert" userId="826a2d4cf5be06f6" providerId="LiveId" clId="{3FB190DF-7D9A-46F8-8B77-C5B5461E9277}" dt="2024-06-10T11:32:34.697" v="1925" actId="26606"/>
          <ac:spMkLst>
            <pc:docMk/>
            <pc:sldMk cId="3723899798" sldId="258"/>
            <ac:spMk id="13" creationId="{8A4EDA1C-27A1-4C83-ACE4-6675EC9245B1}"/>
          </ac:spMkLst>
        </pc:spChg>
        <pc:spChg chg="add">
          <ac:chgData name="Nancy Koert" userId="826a2d4cf5be06f6" providerId="LiveId" clId="{3FB190DF-7D9A-46F8-8B77-C5B5461E9277}" dt="2024-06-10T11:33:10.278" v="1932" actId="26606"/>
          <ac:spMkLst>
            <pc:docMk/>
            <pc:sldMk cId="3723899798" sldId="258"/>
            <ac:spMk id="14" creationId="{89723C1D-9A1A-465B-8164-483BF5426613}"/>
          </ac:spMkLst>
        </pc:spChg>
        <pc:spChg chg="add del">
          <ac:chgData name="Nancy Koert" userId="826a2d4cf5be06f6" providerId="LiveId" clId="{3FB190DF-7D9A-46F8-8B77-C5B5461E9277}" dt="2024-06-10T11:32:34.697" v="1925" actId="26606"/>
          <ac:spMkLst>
            <pc:docMk/>
            <pc:sldMk cId="3723899798" sldId="258"/>
            <ac:spMk id="15" creationId="{1C2185E4-B584-4B9D-9440-DEA0FB9D94DF}"/>
          </ac:spMkLst>
        </pc:spChg>
        <pc:spChg chg="add">
          <ac:chgData name="Nancy Koert" userId="826a2d4cf5be06f6" providerId="LiveId" clId="{3FB190DF-7D9A-46F8-8B77-C5B5461E9277}" dt="2024-06-10T11:33:10.278" v="1932" actId="26606"/>
          <ac:spMkLst>
            <pc:docMk/>
            <pc:sldMk cId="3723899798" sldId="258"/>
            <ac:spMk id="16" creationId="{A6680484-5F73-4078-85C2-415205B1A4C0}"/>
          </ac:spMkLst>
        </pc:spChg>
        <pc:spChg chg="add del">
          <ac:chgData name="Nancy Koert" userId="826a2d4cf5be06f6" providerId="LiveId" clId="{3FB190DF-7D9A-46F8-8B77-C5B5461E9277}" dt="2024-06-10T11:32:34.697" v="1925" actId="26606"/>
          <ac:spMkLst>
            <pc:docMk/>
            <pc:sldMk cId="3723899798" sldId="258"/>
            <ac:spMk id="17" creationId="{FF33EC8A-EE0A-4395-97E2-DAD467CF734C}"/>
          </ac:spMkLst>
        </pc:spChg>
        <pc:spChg chg="add del">
          <ac:chgData name="Nancy Koert" userId="826a2d4cf5be06f6" providerId="LiveId" clId="{3FB190DF-7D9A-46F8-8B77-C5B5461E9277}" dt="2024-06-10T11:32:34.697" v="1925" actId="26606"/>
          <ac:spMkLst>
            <pc:docMk/>
            <pc:sldMk cId="3723899798" sldId="258"/>
            <ac:spMk id="19" creationId="{FF85DA95-16A4-404E-9BFF-27F8E4FC78AA}"/>
          </ac:spMkLst>
        </pc:spChg>
        <pc:spChg chg="add del">
          <ac:chgData name="Nancy Koert" userId="826a2d4cf5be06f6" providerId="LiveId" clId="{3FB190DF-7D9A-46F8-8B77-C5B5461E9277}" dt="2024-06-10T11:32:44.121" v="1927" actId="26606"/>
          <ac:spMkLst>
            <pc:docMk/>
            <pc:sldMk cId="3723899798" sldId="258"/>
            <ac:spMk id="21" creationId="{040BF4A1-714C-419E-A19F-578DE93BE02F}"/>
          </ac:spMkLst>
        </pc:spChg>
        <pc:spChg chg="add del">
          <ac:chgData name="Nancy Koert" userId="826a2d4cf5be06f6" providerId="LiveId" clId="{3FB190DF-7D9A-46F8-8B77-C5B5461E9277}" dt="2024-06-10T11:32:44.121" v="1927" actId="26606"/>
          <ac:spMkLst>
            <pc:docMk/>
            <pc:sldMk cId="3723899798" sldId="258"/>
            <ac:spMk id="22" creationId="{2F91A9BD-D57F-4941-931F-40597AB37017}"/>
          </ac:spMkLst>
        </pc:spChg>
        <pc:spChg chg="add del">
          <ac:chgData name="Nancy Koert" userId="826a2d4cf5be06f6" providerId="LiveId" clId="{3FB190DF-7D9A-46F8-8B77-C5B5461E9277}" dt="2024-06-10T11:32:44.121" v="1927" actId="26606"/>
          <ac:spMkLst>
            <pc:docMk/>
            <pc:sldMk cId="3723899798" sldId="258"/>
            <ac:spMk id="23" creationId="{C54DB264-9467-4730-B9E9-C9A97DD66920}"/>
          </ac:spMkLst>
        </pc:spChg>
        <pc:spChg chg="add del">
          <ac:chgData name="Nancy Koert" userId="826a2d4cf5be06f6" providerId="LiveId" clId="{3FB190DF-7D9A-46F8-8B77-C5B5461E9277}" dt="2024-06-10T11:32:44.121" v="1927" actId="26606"/>
          <ac:spMkLst>
            <pc:docMk/>
            <pc:sldMk cId="3723899798" sldId="258"/>
            <ac:spMk id="24" creationId="{BB097F88-2120-47B4-B891-5B28F66BBD4A}"/>
          </ac:spMkLst>
        </pc:spChg>
        <pc:spChg chg="add del">
          <ac:chgData name="Nancy Koert" userId="826a2d4cf5be06f6" providerId="LiveId" clId="{3FB190DF-7D9A-46F8-8B77-C5B5461E9277}" dt="2024-06-10T11:32:44.121" v="1927" actId="26606"/>
          <ac:spMkLst>
            <pc:docMk/>
            <pc:sldMk cId="3723899798" sldId="258"/>
            <ac:spMk id="25" creationId="{BF9338F5-05AB-4DC5-BD1C-1A9F26C38A7A}"/>
          </ac:spMkLst>
        </pc:spChg>
        <pc:spChg chg="add del">
          <ac:chgData name="Nancy Koert" userId="826a2d4cf5be06f6" providerId="LiveId" clId="{3FB190DF-7D9A-46F8-8B77-C5B5461E9277}" dt="2024-06-10T11:32:56.322" v="1929" actId="26606"/>
          <ac:spMkLst>
            <pc:docMk/>
            <pc:sldMk cId="3723899798" sldId="258"/>
            <ac:spMk id="28" creationId="{C4285719-470E-454C-AF62-8323075F1F5B}"/>
          </ac:spMkLst>
        </pc:spChg>
        <pc:spChg chg="add del">
          <ac:chgData name="Nancy Koert" userId="826a2d4cf5be06f6" providerId="LiveId" clId="{3FB190DF-7D9A-46F8-8B77-C5B5461E9277}" dt="2024-06-10T11:32:56.322" v="1929" actId="26606"/>
          <ac:spMkLst>
            <pc:docMk/>
            <pc:sldMk cId="3723899798" sldId="258"/>
            <ac:spMk id="29" creationId="{4E3AE8C3-8F65-40F4-BABE-E70F3830147B}"/>
          </ac:spMkLst>
        </pc:spChg>
        <pc:spChg chg="add del">
          <ac:chgData name="Nancy Koert" userId="826a2d4cf5be06f6" providerId="LiveId" clId="{3FB190DF-7D9A-46F8-8B77-C5B5461E9277}" dt="2024-06-10T11:32:56.322" v="1929" actId="26606"/>
          <ac:spMkLst>
            <pc:docMk/>
            <pc:sldMk cId="3723899798" sldId="258"/>
            <ac:spMk id="30" creationId="{E2FC4764-B8D5-4F87-95DB-3125B2D12855}"/>
          </ac:spMkLst>
        </pc:spChg>
        <pc:spChg chg="add del">
          <ac:chgData name="Nancy Koert" userId="826a2d4cf5be06f6" providerId="LiveId" clId="{3FB190DF-7D9A-46F8-8B77-C5B5461E9277}" dt="2024-06-10T11:32:56.322" v="1929" actId="26606"/>
          <ac:spMkLst>
            <pc:docMk/>
            <pc:sldMk cId="3723899798" sldId="258"/>
            <ac:spMk id="31" creationId="{B4C1654F-94F5-497E-8ECF-F2A7E84D6A63}"/>
          </ac:spMkLst>
        </pc:spChg>
        <pc:spChg chg="add del">
          <ac:chgData name="Nancy Koert" userId="826a2d4cf5be06f6" providerId="LiveId" clId="{3FB190DF-7D9A-46F8-8B77-C5B5461E9277}" dt="2024-06-10T11:32:56.322" v="1929" actId="26606"/>
          <ac:spMkLst>
            <pc:docMk/>
            <pc:sldMk cId="3723899798" sldId="258"/>
            <ac:spMk id="32" creationId="{38FAA1A1-D861-433F-88FA-1E9D6FD31D11}"/>
          </ac:spMkLst>
        </pc:spChg>
        <pc:spChg chg="add del">
          <ac:chgData name="Nancy Koert" userId="826a2d4cf5be06f6" providerId="LiveId" clId="{3FB190DF-7D9A-46F8-8B77-C5B5461E9277}" dt="2024-06-10T11:32:56.322" v="1929" actId="26606"/>
          <ac:spMkLst>
            <pc:docMk/>
            <pc:sldMk cId="3723899798" sldId="258"/>
            <ac:spMk id="33" creationId="{6FB3B724-271B-0EF3-C150-53955E48ECE1}"/>
          </ac:spMkLst>
        </pc:spChg>
        <pc:spChg chg="add del">
          <ac:chgData name="Nancy Koert" userId="826a2d4cf5be06f6" providerId="LiveId" clId="{3FB190DF-7D9A-46F8-8B77-C5B5461E9277}" dt="2024-06-10T11:33:10.258" v="1931" actId="26606"/>
          <ac:spMkLst>
            <pc:docMk/>
            <pc:sldMk cId="3723899798" sldId="258"/>
            <ac:spMk id="36" creationId="{E3CBB9B1-7B7D-4BA1-A1AF-572168B39539}"/>
          </ac:spMkLst>
        </pc:spChg>
        <pc:spChg chg="add del">
          <ac:chgData name="Nancy Koert" userId="826a2d4cf5be06f6" providerId="LiveId" clId="{3FB190DF-7D9A-46F8-8B77-C5B5461E9277}" dt="2024-06-10T11:33:10.258" v="1931" actId="26606"/>
          <ac:spMkLst>
            <pc:docMk/>
            <pc:sldMk cId="3723899798" sldId="258"/>
            <ac:spMk id="38" creationId="{6FB3B724-271B-0EF3-C150-53955E48ECE1}"/>
          </ac:spMkLst>
        </pc:spChg>
        <pc:spChg chg="add del">
          <ac:chgData name="Nancy Koert" userId="826a2d4cf5be06f6" providerId="LiveId" clId="{3FB190DF-7D9A-46F8-8B77-C5B5461E9277}" dt="2024-06-10T11:33:10.258" v="1931" actId="26606"/>
          <ac:spMkLst>
            <pc:docMk/>
            <pc:sldMk cId="3723899798" sldId="258"/>
            <ac:spMk id="39" creationId="{907741FC-B544-4A6E-B831-6789D042333D}"/>
          </ac:spMkLst>
        </pc:spChg>
        <pc:spChg chg="add del">
          <ac:chgData name="Nancy Koert" userId="826a2d4cf5be06f6" providerId="LiveId" clId="{3FB190DF-7D9A-46F8-8B77-C5B5461E9277}" dt="2024-06-10T11:33:10.258" v="1931" actId="26606"/>
          <ac:spMkLst>
            <pc:docMk/>
            <pc:sldMk cId="3723899798" sldId="258"/>
            <ac:spMk id="40" creationId="{3F0BE7ED-7814-4273-B18A-F26CC0380380}"/>
          </ac:spMkLst>
        </pc:spChg>
        <pc:spChg chg="add mod">
          <ac:chgData name="Nancy Koert" userId="826a2d4cf5be06f6" providerId="LiveId" clId="{3FB190DF-7D9A-46F8-8B77-C5B5461E9277}" dt="2024-06-11T13:32:27.368" v="11377" actId="20577"/>
          <ac:spMkLst>
            <pc:docMk/>
            <pc:sldMk cId="3723899798" sldId="258"/>
            <ac:spMk id="42" creationId="{6FB3B724-271B-0EF3-C150-53955E48ECE1}"/>
          </ac:spMkLst>
        </pc:spChg>
        <pc:graphicFrameChg chg="add del">
          <ac:chgData name="Nancy Koert" userId="826a2d4cf5be06f6" providerId="LiveId" clId="{3FB190DF-7D9A-46F8-8B77-C5B5461E9277}" dt="2024-06-10T11:32:34.697" v="1925" actId="26606"/>
          <ac:graphicFrameMkLst>
            <pc:docMk/>
            <pc:sldMk cId="3723899798" sldId="258"/>
            <ac:graphicFrameMk id="6" creationId="{A771F96D-6C83-DB3F-8527-982C72EC30BD}"/>
          </ac:graphicFrameMkLst>
        </pc:graphicFrameChg>
        <pc:graphicFrameChg chg="add del">
          <ac:chgData name="Nancy Koert" userId="826a2d4cf5be06f6" providerId="LiveId" clId="{3FB190DF-7D9A-46F8-8B77-C5B5461E9277}" dt="2024-06-10T11:32:44.121" v="1927" actId="26606"/>
          <ac:graphicFrameMkLst>
            <pc:docMk/>
            <pc:sldMk cId="3723899798" sldId="258"/>
            <ac:graphicFrameMk id="26" creationId="{8DE2EEEA-BDE5-706D-088E-A36ABBFA6457}"/>
          </ac:graphicFrameMkLst>
        </pc:graphicFrameChg>
        <pc:picChg chg="add mod">
          <ac:chgData name="Nancy Koert" userId="826a2d4cf5be06f6" providerId="LiveId" clId="{3FB190DF-7D9A-46F8-8B77-C5B5461E9277}" dt="2024-06-10T11:32:02.210" v="1923" actId="931"/>
          <ac:picMkLst>
            <pc:docMk/>
            <pc:sldMk cId="3723899798" sldId="258"/>
            <ac:picMk id="5" creationId="{F5FB7869-D7C9-B0DC-2AC8-D89D4A4AEF8D}"/>
          </ac:picMkLst>
        </pc:picChg>
        <pc:picChg chg="add del">
          <ac:chgData name="Nancy Koert" userId="826a2d4cf5be06f6" providerId="LiveId" clId="{3FB190DF-7D9A-46F8-8B77-C5B5461E9277}" dt="2024-06-10T11:32:56.322" v="1929" actId="26606"/>
          <ac:picMkLst>
            <pc:docMk/>
            <pc:sldMk cId="3723899798" sldId="258"/>
            <ac:picMk id="34" creationId="{BF3A0C4C-D112-89CB-D565-20B8741668C0}"/>
          </ac:picMkLst>
        </pc:picChg>
        <pc:picChg chg="add del">
          <ac:chgData name="Nancy Koert" userId="826a2d4cf5be06f6" providerId="LiveId" clId="{3FB190DF-7D9A-46F8-8B77-C5B5461E9277}" dt="2024-06-10T11:33:10.258" v="1931" actId="26606"/>
          <ac:picMkLst>
            <pc:docMk/>
            <pc:sldMk cId="3723899798" sldId="258"/>
            <ac:picMk id="37" creationId="{5AF80D58-E1BF-37BF-6161-B42A3B5539B6}"/>
          </ac:picMkLst>
        </pc:picChg>
      </pc:sldChg>
      <pc:sldChg chg="modSp mod">
        <pc:chgData name="Nancy Koert" userId="826a2d4cf5be06f6" providerId="LiveId" clId="{3FB190DF-7D9A-46F8-8B77-C5B5461E9277}" dt="2024-06-11T13:51:28.464" v="11868" actId="20577"/>
        <pc:sldMkLst>
          <pc:docMk/>
          <pc:sldMk cId="1216927062" sldId="259"/>
        </pc:sldMkLst>
        <pc:spChg chg="mod">
          <ac:chgData name="Nancy Koert" userId="826a2d4cf5be06f6" providerId="LiveId" clId="{3FB190DF-7D9A-46F8-8B77-C5B5461E9277}" dt="2024-06-10T14:10:14.132" v="7309" actId="27636"/>
          <ac:spMkLst>
            <pc:docMk/>
            <pc:sldMk cId="1216927062" sldId="259"/>
            <ac:spMk id="2" creationId="{7E0B1B21-9B73-7FE3-E60B-C787065AFE6D}"/>
          </ac:spMkLst>
        </pc:spChg>
        <pc:spChg chg="mod">
          <ac:chgData name="Nancy Koert" userId="826a2d4cf5be06f6" providerId="LiveId" clId="{3FB190DF-7D9A-46F8-8B77-C5B5461E9277}" dt="2024-06-11T13:51:28.464" v="11868" actId="20577"/>
          <ac:spMkLst>
            <pc:docMk/>
            <pc:sldMk cId="1216927062" sldId="259"/>
            <ac:spMk id="3" creationId="{AD1D9BD6-7EEF-300B-8AB3-BF6C1DC38332}"/>
          </ac:spMkLst>
        </pc:spChg>
      </pc:sldChg>
      <pc:sldChg chg="modSp mod">
        <pc:chgData name="Nancy Koert" userId="826a2d4cf5be06f6" providerId="LiveId" clId="{3FB190DF-7D9A-46F8-8B77-C5B5461E9277}" dt="2024-06-11T13:22:34.598" v="11274" actId="20577"/>
        <pc:sldMkLst>
          <pc:docMk/>
          <pc:sldMk cId="2903926496" sldId="260"/>
        </pc:sldMkLst>
        <pc:spChg chg="mod">
          <ac:chgData name="Nancy Koert" userId="826a2d4cf5be06f6" providerId="LiveId" clId="{3FB190DF-7D9A-46F8-8B77-C5B5461E9277}" dt="2024-06-10T14:51:49.875" v="9223" actId="14100"/>
          <ac:spMkLst>
            <pc:docMk/>
            <pc:sldMk cId="2903926496" sldId="260"/>
            <ac:spMk id="2" creationId="{D842C343-D2B2-B0F7-F42B-279FA97EEF7C}"/>
          </ac:spMkLst>
        </pc:spChg>
        <pc:spChg chg="mod">
          <ac:chgData name="Nancy Koert" userId="826a2d4cf5be06f6" providerId="LiveId" clId="{3FB190DF-7D9A-46F8-8B77-C5B5461E9277}" dt="2024-06-11T13:22:34.598" v="11274" actId="20577"/>
          <ac:spMkLst>
            <pc:docMk/>
            <pc:sldMk cId="2903926496" sldId="260"/>
            <ac:spMk id="3" creationId="{C22879FB-BF7C-6EC2-DF1F-3464B05711D5}"/>
          </ac:spMkLst>
        </pc:spChg>
      </pc:sldChg>
      <pc:sldChg chg="modSp mod">
        <pc:chgData name="Nancy Koert" userId="826a2d4cf5be06f6" providerId="LiveId" clId="{3FB190DF-7D9A-46F8-8B77-C5B5461E9277}" dt="2024-06-10T15:25:36.797" v="9420" actId="20577"/>
        <pc:sldMkLst>
          <pc:docMk/>
          <pc:sldMk cId="252509686" sldId="261"/>
        </pc:sldMkLst>
        <pc:spChg chg="mod">
          <ac:chgData name="Nancy Koert" userId="826a2d4cf5be06f6" providerId="LiveId" clId="{3FB190DF-7D9A-46F8-8B77-C5B5461E9277}" dt="2024-06-10T14:18:19.197" v="7312" actId="14100"/>
          <ac:spMkLst>
            <pc:docMk/>
            <pc:sldMk cId="252509686" sldId="261"/>
            <ac:spMk id="2" creationId="{4F58F376-D299-2B14-64CC-767094B7E919}"/>
          </ac:spMkLst>
        </pc:spChg>
        <pc:spChg chg="mod">
          <ac:chgData name="Nancy Koert" userId="826a2d4cf5be06f6" providerId="LiveId" clId="{3FB190DF-7D9A-46F8-8B77-C5B5461E9277}" dt="2024-06-10T15:25:36.797" v="9420" actId="20577"/>
          <ac:spMkLst>
            <pc:docMk/>
            <pc:sldMk cId="252509686" sldId="261"/>
            <ac:spMk id="3" creationId="{BD207B8F-C82C-0EB8-2844-E9DFEB1E24FE}"/>
          </ac:spMkLst>
        </pc:spChg>
      </pc:sldChg>
      <pc:sldChg chg="modSp mod">
        <pc:chgData name="Nancy Koert" userId="826a2d4cf5be06f6" providerId="LiveId" clId="{3FB190DF-7D9A-46F8-8B77-C5B5461E9277}" dt="2024-06-11T13:41:29.850" v="11411" actId="20577"/>
        <pc:sldMkLst>
          <pc:docMk/>
          <pc:sldMk cId="2469768456" sldId="262"/>
        </pc:sldMkLst>
        <pc:spChg chg="mod">
          <ac:chgData name="Nancy Koert" userId="826a2d4cf5be06f6" providerId="LiveId" clId="{3FB190DF-7D9A-46F8-8B77-C5B5461E9277}" dt="2024-06-10T14:59:19.428" v="9348" actId="14100"/>
          <ac:spMkLst>
            <pc:docMk/>
            <pc:sldMk cId="2469768456" sldId="262"/>
            <ac:spMk id="2" creationId="{DF3955A5-A704-B8C7-566F-6B97CBA19634}"/>
          </ac:spMkLst>
        </pc:spChg>
        <pc:spChg chg="mod">
          <ac:chgData name="Nancy Koert" userId="826a2d4cf5be06f6" providerId="LiveId" clId="{3FB190DF-7D9A-46F8-8B77-C5B5461E9277}" dt="2024-06-11T13:41:29.850" v="11411" actId="20577"/>
          <ac:spMkLst>
            <pc:docMk/>
            <pc:sldMk cId="2469768456" sldId="262"/>
            <ac:spMk id="3" creationId="{311D626D-2046-9CA6-46BF-7585ED39453C}"/>
          </ac:spMkLst>
        </pc:spChg>
      </pc:sldChg>
      <pc:sldChg chg="modSp mod">
        <pc:chgData name="Nancy Koert" userId="826a2d4cf5be06f6" providerId="LiveId" clId="{3FB190DF-7D9A-46F8-8B77-C5B5461E9277}" dt="2024-06-11T13:49:18.587" v="11739" actId="27636"/>
        <pc:sldMkLst>
          <pc:docMk/>
          <pc:sldMk cId="2339253591" sldId="263"/>
        </pc:sldMkLst>
        <pc:spChg chg="mod">
          <ac:chgData name="Nancy Koert" userId="826a2d4cf5be06f6" providerId="LiveId" clId="{3FB190DF-7D9A-46F8-8B77-C5B5461E9277}" dt="2024-06-10T14:59:28.360" v="9350" actId="14100"/>
          <ac:spMkLst>
            <pc:docMk/>
            <pc:sldMk cId="2339253591" sldId="263"/>
            <ac:spMk id="2" creationId="{7FC65B1D-5241-957C-54A0-CE63FEC76CAA}"/>
          </ac:spMkLst>
        </pc:spChg>
        <pc:spChg chg="mod">
          <ac:chgData name="Nancy Koert" userId="826a2d4cf5be06f6" providerId="LiveId" clId="{3FB190DF-7D9A-46F8-8B77-C5B5461E9277}" dt="2024-06-11T13:49:18.587" v="11739" actId="27636"/>
          <ac:spMkLst>
            <pc:docMk/>
            <pc:sldMk cId="2339253591" sldId="263"/>
            <ac:spMk id="3" creationId="{44F8E411-8B1A-56A5-E5B2-EA8E24B1E276}"/>
          </ac:spMkLst>
        </pc:spChg>
      </pc:sldChg>
      <pc:sldChg chg="addSp delSp modSp add mod">
        <pc:chgData name="Nancy Koert" userId="826a2d4cf5be06f6" providerId="LiveId" clId="{3FB190DF-7D9A-46F8-8B77-C5B5461E9277}" dt="2024-06-11T13:27:53.235" v="11311" actId="20577"/>
        <pc:sldMkLst>
          <pc:docMk/>
          <pc:sldMk cId="1604061433" sldId="264"/>
        </pc:sldMkLst>
        <pc:spChg chg="mod">
          <ac:chgData name="Nancy Koert" userId="826a2d4cf5be06f6" providerId="LiveId" clId="{3FB190DF-7D9A-46F8-8B77-C5B5461E9277}" dt="2024-06-10T14:57:05.393" v="9320" actId="20577"/>
          <ac:spMkLst>
            <pc:docMk/>
            <pc:sldMk cId="1604061433" sldId="264"/>
            <ac:spMk id="2" creationId="{311285E9-3C4A-46F5-6419-04C76CECEC6E}"/>
          </ac:spMkLst>
        </pc:spChg>
        <pc:spChg chg="add del mod">
          <ac:chgData name="Nancy Koert" userId="826a2d4cf5be06f6" providerId="LiveId" clId="{3FB190DF-7D9A-46F8-8B77-C5B5461E9277}" dt="2024-06-10T12:10:51.973" v="4003"/>
          <ac:spMkLst>
            <pc:docMk/>
            <pc:sldMk cId="1604061433" sldId="264"/>
            <ac:spMk id="3" creationId="{2B067DD2-278D-183B-A076-1D5ECC251626}"/>
          </ac:spMkLst>
        </pc:spChg>
        <pc:spChg chg="mod">
          <ac:chgData name="Nancy Koert" userId="826a2d4cf5be06f6" providerId="LiveId" clId="{3FB190DF-7D9A-46F8-8B77-C5B5461E9277}" dt="2024-06-11T13:27:53.235" v="11311" actId="20577"/>
          <ac:spMkLst>
            <pc:docMk/>
            <pc:sldMk cId="1604061433" sldId="264"/>
            <ac:spMk id="42" creationId="{6FB3B724-271B-0EF3-C150-53955E48ECE1}"/>
          </ac:spMkLst>
        </pc:spChg>
      </pc:sldChg>
      <pc:sldChg chg="modSp add mod">
        <pc:chgData name="Nancy Koert" userId="826a2d4cf5be06f6" providerId="LiveId" clId="{3FB190DF-7D9A-46F8-8B77-C5B5461E9277}" dt="2024-06-11T13:49:53.264" v="11761" actId="113"/>
        <pc:sldMkLst>
          <pc:docMk/>
          <pc:sldMk cId="3850670567" sldId="265"/>
        </pc:sldMkLst>
        <pc:spChg chg="mod">
          <ac:chgData name="Nancy Koert" userId="826a2d4cf5be06f6" providerId="LiveId" clId="{3FB190DF-7D9A-46F8-8B77-C5B5461E9277}" dt="2024-06-11T13:49:53.264" v="11761" actId="113"/>
          <ac:spMkLst>
            <pc:docMk/>
            <pc:sldMk cId="3850670567" sldId="265"/>
            <ac:spMk id="3" creationId="{AD1D9BD6-7EEF-300B-8AB3-BF6C1DC3833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Sunday, June 9, 2024</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881113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Sunday, June 9, 2024</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932174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Sunday, June 9, 2024</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909455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Sunday, June 9, 2024</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835873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Sunday, June 9, 2024</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804280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Sunday, June 9, 2024</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827750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Sunday, June 9, 2024</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913051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Sunday, June 9, 2024</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243125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Sunday, June 9, 2024</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865415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Sunday, June 9, 2024</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879251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Sunday, June 9, 2024</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985093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900" cap="all" spc="300" baseline="0">
                <a:solidFill>
                  <a:srgbClr val="FFFFFF"/>
                </a:solidFill>
              </a:defRPr>
            </a:lvl1pPr>
          </a:lstStyle>
          <a:p>
            <a:fld id="{AE0C963C-C1DB-4AFD-9DDC-0691666BF49B}" type="datetime2">
              <a:rPr lang="en-US" smtClean="0"/>
              <a:pPr/>
              <a:t>Sunday, June 9, 2024</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9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900">
                <a:solidFill>
                  <a:srgbClr val="FFFFFF"/>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326534429"/>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27" r:id="rId4"/>
    <p:sldLayoutId id="2147483728" r:id="rId5"/>
    <p:sldLayoutId id="2147483733" r:id="rId6"/>
    <p:sldLayoutId id="2147483729" r:id="rId7"/>
    <p:sldLayoutId id="2147483730" r:id="rId8"/>
    <p:sldLayoutId id="2147483731" r:id="rId9"/>
    <p:sldLayoutId id="2147483732" r:id="rId10"/>
    <p:sldLayoutId id="2147483734"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nesslabs.com/smart-goals-pact" TargetMode="External"/><Relationship Id="rId2" Type="http://schemas.openxmlformats.org/officeDocument/2006/relationships/hyperlink" Target="https://go.openathens.net/redirector/liberty.edu?url=https://www.proquest.com/scholarly-journals/meeting-holistic-needs-students-proposal/docview/1558312728/se-2" TargetMode="External"/><Relationship Id="rId1" Type="http://schemas.openxmlformats.org/officeDocument/2006/relationships/slideLayout" Target="../slideLayouts/slideLayout2.xml"/><Relationship Id="rId6" Type="http://schemas.openxmlformats.org/officeDocument/2006/relationships/hyperlink" Target="https://sites.ed.gov/idea/statute-chapter-33/subchapter-II/1414" TargetMode="External"/><Relationship Id="rId5" Type="http://schemas.openxmlformats.org/officeDocument/2006/relationships/hyperlink" Target="https://www.jstor.org/stable/42732486" TargetMode="External"/><Relationship Id="rId4" Type="http://schemas.openxmlformats.org/officeDocument/2006/relationships/hyperlink" Target="https://doi.org/10.1177/0044118X209770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36F292AA-C8DB-4CAA-97C9-456CF85406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FA9C3809-241A-1C32-636A-EFB52EC7F25D}"/>
              </a:ext>
            </a:extLst>
          </p:cNvPr>
          <p:cNvPicPr>
            <a:picLocks noChangeAspect="1"/>
          </p:cNvPicPr>
          <p:nvPr/>
        </p:nvPicPr>
        <p:blipFill rotWithShape="1">
          <a:blip r:embed="rId2"/>
          <a:srcRect l="47987" r="-2" b="-2"/>
          <a:stretch/>
        </p:blipFill>
        <p:spPr>
          <a:xfrm>
            <a:off x="-1" y="10"/>
            <a:ext cx="4587901" cy="6857990"/>
          </a:xfrm>
          <a:prstGeom prst="rect">
            <a:avLst/>
          </a:prstGeom>
        </p:spPr>
      </p:pic>
      <p:sp>
        <p:nvSpPr>
          <p:cNvPr id="28" name="Rectangle 27">
            <a:extLst>
              <a:ext uri="{FF2B5EF4-FFF2-40B4-BE49-F238E27FC236}">
                <a16:creationId xmlns:a16="http://schemas.microsoft.com/office/drawing/2014/main" id="{AA065953-3D69-4CD4-80C3-DF10DEB4C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902" y="-429"/>
            <a:ext cx="7604097" cy="6857571"/>
          </a:xfrm>
          <a:prstGeom prst="rect">
            <a:avLst/>
          </a:prstGeom>
          <a:gradFill>
            <a:gsLst>
              <a:gs pos="0">
                <a:schemeClr val="accent6">
                  <a:lumMod val="75000"/>
                  <a:alpha val="73000"/>
                </a:schemeClr>
              </a:gs>
              <a:gs pos="100000">
                <a:schemeClr val="accent2"/>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AB36DB5-F10D-4EDB-87E2-ECB9301FF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901" y="0"/>
            <a:ext cx="7604097" cy="6858000"/>
          </a:xfrm>
          <a:prstGeom prst="rect">
            <a:avLst/>
          </a:prstGeom>
          <a:gradFill>
            <a:gsLst>
              <a:gs pos="0">
                <a:schemeClr val="accent5">
                  <a:alpha val="37000"/>
                </a:schemeClr>
              </a:gs>
              <a:gs pos="98000">
                <a:schemeClr val="accent2">
                  <a:alpha val="66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46F195D-95DC-419E-BBC1-E2B601A60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599847" y="4355164"/>
            <a:ext cx="7592151" cy="2502836"/>
          </a:xfrm>
          <a:prstGeom prst="rect">
            <a:avLst/>
          </a:prstGeom>
          <a:gradFill>
            <a:gsLst>
              <a:gs pos="22000">
                <a:schemeClr val="accent6">
                  <a:alpha val="39000"/>
                </a:schemeClr>
              </a:gs>
              <a:gs pos="82000">
                <a:schemeClr val="accent5">
                  <a:alpha val="19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256CF5B-1DAD-4912-86B9-FCA733692F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704304">
            <a:off x="6080918" y="830588"/>
            <a:ext cx="4998441" cy="4998441"/>
          </a:xfrm>
          <a:prstGeom prst="ellipse">
            <a:avLst/>
          </a:prstGeom>
          <a:gradFill>
            <a:gsLst>
              <a:gs pos="39000">
                <a:schemeClr val="accent4">
                  <a:lumMod val="20000"/>
                  <a:lumOff val="80000"/>
                  <a:alpha val="0"/>
                </a:schemeClr>
              </a:gs>
              <a:gs pos="100000">
                <a:schemeClr val="accent6">
                  <a:alpha val="18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C71C9C6-C24C-A053-0DF6-6D403053309E}"/>
              </a:ext>
            </a:extLst>
          </p:cNvPr>
          <p:cNvSpPr>
            <a:spLocks noGrp="1"/>
          </p:cNvSpPr>
          <p:nvPr>
            <p:ph type="ctrTitle"/>
          </p:nvPr>
        </p:nvSpPr>
        <p:spPr>
          <a:xfrm>
            <a:off x="5275425" y="768485"/>
            <a:ext cx="6133656" cy="3169674"/>
          </a:xfrm>
        </p:spPr>
        <p:txBody>
          <a:bodyPr>
            <a:normAutofit/>
          </a:bodyPr>
          <a:lstStyle/>
          <a:p>
            <a:pPr algn="r"/>
            <a:r>
              <a:rPr lang="en-US" dirty="0">
                <a:solidFill>
                  <a:schemeClr val="bg1"/>
                </a:solidFill>
              </a:rPr>
              <a:t>Transition Program </a:t>
            </a:r>
          </a:p>
        </p:txBody>
      </p:sp>
      <p:sp>
        <p:nvSpPr>
          <p:cNvPr id="3" name="Subtitle 2">
            <a:extLst>
              <a:ext uri="{FF2B5EF4-FFF2-40B4-BE49-F238E27FC236}">
                <a16:creationId xmlns:a16="http://schemas.microsoft.com/office/drawing/2014/main" id="{3470E0C4-4BB2-76B4-1428-CB4DB89678E9}"/>
              </a:ext>
            </a:extLst>
          </p:cNvPr>
          <p:cNvSpPr>
            <a:spLocks noGrp="1"/>
          </p:cNvSpPr>
          <p:nvPr>
            <p:ph type="subTitle" idx="1"/>
          </p:nvPr>
        </p:nvSpPr>
        <p:spPr>
          <a:xfrm>
            <a:off x="5862918" y="4793128"/>
            <a:ext cx="5462494" cy="1141157"/>
          </a:xfrm>
        </p:spPr>
        <p:txBody>
          <a:bodyPr>
            <a:normAutofit/>
          </a:bodyPr>
          <a:lstStyle/>
          <a:p>
            <a:pPr algn="r"/>
            <a:r>
              <a:rPr lang="en-US" sz="1800" b="1" dirty="0">
                <a:solidFill>
                  <a:schemeClr val="bg1"/>
                </a:solidFill>
              </a:rPr>
              <a:t>Postsecondary Opportunities at Wise owls high school  </a:t>
            </a:r>
          </a:p>
        </p:txBody>
      </p:sp>
    </p:spTree>
    <p:extLst>
      <p:ext uri="{BB962C8B-B14F-4D97-AF65-F5344CB8AC3E}">
        <p14:creationId xmlns:p14="http://schemas.microsoft.com/office/powerpoint/2010/main" val="271320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2C343-D2B2-B0F7-F42B-279FA97EEF7C}"/>
              </a:ext>
            </a:extLst>
          </p:cNvPr>
          <p:cNvSpPr>
            <a:spLocks noGrp="1"/>
          </p:cNvSpPr>
          <p:nvPr>
            <p:ph type="title"/>
          </p:nvPr>
        </p:nvSpPr>
        <p:spPr>
          <a:xfrm>
            <a:off x="1371600" y="494950"/>
            <a:ext cx="10241280" cy="671120"/>
          </a:xfrm>
        </p:spPr>
        <p:txBody>
          <a:bodyPr/>
          <a:lstStyle/>
          <a:p>
            <a:r>
              <a:rPr lang="en-US" dirty="0"/>
              <a:t>Diversity in our </a:t>
            </a:r>
            <a:r>
              <a:rPr lang="en-US" dirty="0" err="1"/>
              <a:t>CLassrooms</a:t>
            </a:r>
            <a:endParaRPr lang="en-US" dirty="0"/>
          </a:p>
        </p:txBody>
      </p:sp>
      <p:sp>
        <p:nvSpPr>
          <p:cNvPr id="3" name="Content Placeholder 2">
            <a:extLst>
              <a:ext uri="{FF2B5EF4-FFF2-40B4-BE49-F238E27FC236}">
                <a16:creationId xmlns:a16="http://schemas.microsoft.com/office/drawing/2014/main" id="{C22879FB-BF7C-6EC2-DF1F-3464B05711D5}"/>
              </a:ext>
            </a:extLst>
          </p:cNvPr>
          <p:cNvSpPr>
            <a:spLocks noGrp="1"/>
          </p:cNvSpPr>
          <p:nvPr>
            <p:ph idx="1"/>
          </p:nvPr>
        </p:nvSpPr>
        <p:spPr>
          <a:xfrm>
            <a:off x="1371600" y="1308683"/>
            <a:ext cx="10241280" cy="4762933"/>
          </a:xfrm>
        </p:spPr>
        <p:txBody>
          <a:bodyPr>
            <a:normAutofit fontScale="77500" lnSpcReduction="20000"/>
          </a:bodyPr>
          <a:lstStyle/>
          <a:p>
            <a:r>
              <a:rPr lang="en-US" sz="2100" b="1" dirty="0"/>
              <a:t>ETHNIC AND CULTURAL/RELIGIOUS DIVERSITY - </a:t>
            </a:r>
          </a:p>
          <a:p>
            <a:pPr lvl="1"/>
            <a:r>
              <a:rPr lang="en-US" sz="2100" dirty="0"/>
              <a:t>Variety of ethnic backgrounds (Hispanic, African American, White, Asian)</a:t>
            </a:r>
          </a:p>
          <a:p>
            <a:pPr lvl="1"/>
            <a:r>
              <a:rPr lang="en-US" sz="2100" dirty="0"/>
              <a:t>Varying spiritual/religious practices that are constantly evolving and changing (Vernon &amp; Schimmel, 2024). </a:t>
            </a:r>
          </a:p>
          <a:p>
            <a:pPr lvl="1"/>
            <a:endParaRPr lang="en-US" sz="2100" dirty="0"/>
          </a:p>
          <a:p>
            <a:r>
              <a:rPr lang="en-US" sz="2100" b="1" dirty="0"/>
              <a:t>LANGUAGE DIVERSITY - </a:t>
            </a:r>
          </a:p>
          <a:p>
            <a:pPr lvl="1"/>
            <a:r>
              <a:rPr lang="en-US" sz="2100" dirty="0"/>
              <a:t>A significant number of our students are from immigrant families who speak a different language at home </a:t>
            </a:r>
          </a:p>
          <a:p>
            <a:endParaRPr lang="en-US" sz="2100" dirty="0"/>
          </a:p>
          <a:p>
            <a:r>
              <a:rPr lang="en-US" sz="2100" b="1" dirty="0"/>
              <a:t>ACADEMIC DIVERSITY - </a:t>
            </a:r>
          </a:p>
          <a:p>
            <a:pPr lvl="1"/>
            <a:r>
              <a:rPr lang="en-US" sz="2100" dirty="0"/>
              <a:t>Honors, special education, general education, English Language Learners  </a:t>
            </a:r>
          </a:p>
          <a:p>
            <a:pPr marL="0" indent="0">
              <a:buNone/>
            </a:pPr>
            <a:endParaRPr lang="en-US" sz="2100" dirty="0"/>
          </a:p>
          <a:p>
            <a:r>
              <a:rPr lang="en-US" sz="2100" b="1" dirty="0"/>
              <a:t>SOCIAL EMOTIONAL DIVERSITY – </a:t>
            </a:r>
          </a:p>
          <a:p>
            <a:pPr lvl="1"/>
            <a:r>
              <a:rPr lang="en-US" sz="2100" dirty="0"/>
              <a:t>Social emotional needs vary greatly. </a:t>
            </a:r>
          </a:p>
          <a:p>
            <a:pPr lvl="1"/>
            <a:r>
              <a:rPr lang="en-US" sz="2100" dirty="0"/>
              <a:t>High number of students are economically advantaged</a:t>
            </a:r>
          </a:p>
          <a:p>
            <a:pPr lvl="1"/>
            <a:r>
              <a:rPr lang="en-US" sz="2100" dirty="0"/>
              <a:t>Single-parent families, non-traditional families </a:t>
            </a:r>
          </a:p>
          <a:p>
            <a:pPr lvl="1"/>
            <a:endParaRPr lang="en-US" dirty="0"/>
          </a:p>
        </p:txBody>
      </p:sp>
    </p:spTree>
    <p:extLst>
      <p:ext uri="{BB962C8B-B14F-4D97-AF65-F5344CB8AC3E}">
        <p14:creationId xmlns:p14="http://schemas.microsoft.com/office/powerpoint/2010/main" val="2903926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C5CC17-FF17-43CF-B073-D9051465D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EBE2DDC-0D14-44E6-A1AB-2EEC095074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9318" y="1410082"/>
            <a:ext cx="6858000" cy="4037835"/>
          </a:xfrm>
          <a:prstGeom prst="rect">
            <a:avLst/>
          </a:prstGeom>
          <a:gradFill>
            <a:gsLst>
              <a:gs pos="8000">
                <a:schemeClr val="accent6"/>
              </a:gs>
              <a:gs pos="100000">
                <a:schemeClr val="accent5">
                  <a:alpha val="72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8543D98-0AA2-43B4-B508-DC1DB7F3DC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2414" y="1406060"/>
            <a:ext cx="6857572" cy="4045450"/>
          </a:xfrm>
          <a:prstGeom prst="rect">
            <a:avLst/>
          </a:prstGeom>
          <a:gradFill>
            <a:gsLst>
              <a:gs pos="0">
                <a:schemeClr val="accent4">
                  <a:alpha val="0"/>
                </a:schemeClr>
              </a:gs>
              <a:gs pos="96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9723C1D-9A1A-465B-8164-483BF54266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98889" y="3617790"/>
            <a:ext cx="2453337" cy="4027079"/>
          </a:xfrm>
          <a:prstGeom prst="rect">
            <a:avLst/>
          </a:prstGeom>
          <a:gradFill>
            <a:gsLst>
              <a:gs pos="2000">
                <a:schemeClr val="accent5">
                  <a:alpha val="35000"/>
                </a:schemeClr>
              </a:gs>
              <a:gs pos="67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6680484-5F73-4078-85C2-415205B1A4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30441" y="1644149"/>
            <a:ext cx="4384532" cy="4196758"/>
          </a:xfrm>
          <a:custGeom>
            <a:avLst/>
            <a:gdLst>
              <a:gd name="connsiteX0" fmla="*/ 44539 w 4384532"/>
              <a:gd name="connsiteY0" fmla="*/ 2446310 h 4196758"/>
              <a:gd name="connsiteX1" fmla="*/ 0 w 4384532"/>
              <a:gd name="connsiteY1" fmla="*/ 2004492 h 4196758"/>
              <a:gd name="connsiteX2" fmla="*/ 500607 w 4384532"/>
              <a:gd name="connsiteY2" fmla="*/ 610007 h 4196758"/>
              <a:gd name="connsiteX3" fmla="*/ 589546 w 4384532"/>
              <a:gd name="connsiteY3" fmla="*/ 512149 h 4196758"/>
              <a:gd name="connsiteX4" fmla="*/ 3077760 w 4384532"/>
              <a:gd name="connsiteY4" fmla="*/ 0 h 4196758"/>
              <a:gd name="connsiteX5" fmla="*/ 3237230 w 4384532"/>
              <a:gd name="connsiteY5" fmla="*/ 76821 h 4196758"/>
              <a:gd name="connsiteX6" fmla="*/ 4384532 w 4384532"/>
              <a:gd name="connsiteY6" fmla="*/ 2004492 h 4196758"/>
              <a:gd name="connsiteX7" fmla="*/ 2192266 w 4384532"/>
              <a:gd name="connsiteY7" fmla="*/ 4196758 h 4196758"/>
              <a:gd name="connsiteX8" fmla="*/ 44539 w 4384532"/>
              <a:gd name="connsiteY8" fmla="*/ 2446310 h 4196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4532" h="4196758">
                <a:moveTo>
                  <a:pt x="44539" y="2446310"/>
                </a:moveTo>
                <a:cubicBezTo>
                  <a:pt x="15336" y="2303599"/>
                  <a:pt x="0" y="2155836"/>
                  <a:pt x="0" y="2004492"/>
                </a:cubicBezTo>
                <a:cubicBezTo>
                  <a:pt x="0" y="1474787"/>
                  <a:pt x="187867" y="988960"/>
                  <a:pt x="500607" y="610007"/>
                </a:cubicBezTo>
                <a:lnTo>
                  <a:pt x="589546" y="512149"/>
                </a:lnTo>
                <a:lnTo>
                  <a:pt x="3077760" y="0"/>
                </a:lnTo>
                <a:lnTo>
                  <a:pt x="3237230" y="76821"/>
                </a:lnTo>
                <a:cubicBezTo>
                  <a:pt x="3920615" y="448057"/>
                  <a:pt x="4384532" y="1172098"/>
                  <a:pt x="4384532" y="2004492"/>
                </a:cubicBezTo>
                <a:cubicBezTo>
                  <a:pt x="4384532" y="3215247"/>
                  <a:pt x="3403021" y="4196758"/>
                  <a:pt x="2192266" y="4196758"/>
                </a:cubicBezTo>
                <a:cubicBezTo>
                  <a:pt x="1132855" y="4196758"/>
                  <a:pt x="248960" y="3445288"/>
                  <a:pt x="44539" y="2446310"/>
                </a:cubicBezTo>
                <a:close/>
              </a:path>
            </a:pathLst>
          </a:cu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11285E9-3C4A-46F5-6419-04C76CECEC6E}"/>
              </a:ext>
            </a:extLst>
          </p:cNvPr>
          <p:cNvSpPr>
            <a:spLocks noGrp="1"/>
          </p:cNvSpPr>
          <p:nvPr>
            <p:ph type="title"/>
          </p:nvPr>
        </p:nvSpPr>
        <p:spPr>
          <a:xfrm>
            <a:off x="387927" y="1028701"/>
            <a:ext cx="3248863" cy="3020785"/>
          </a:xfrm>
        </p:spPr>
        <p:txBody>
          <a:bodyPr>
            <a:normAutofit/>
          </a:bodyPr>
          <a:lstStyle/>
          <a:p>
            <a:pPr algn="ctr"/>
            <a:r>
              <a:rPr lang="en-US" sz="1800" dirty="0" err="1">
                <a:solidFill>
                  <a:schemeClr val="bg1"/>
                </a:solidFill>
              </a:rPr>
              <a:t>Characteristicsof</a:t>
            </a:r>
            <a:r>
              <a:rPr lang="en-US" sz="1800" dirty="0">
                <a:solidFill>
                  <a:schemeClr val="bg1"/>
                </a:solidFill>
              </a:rPr>
              <a:t> our Students </a:t>
            </a:r>
          </a:p>
        </p:txBody>
      </p:sp>
      <p:sp>
        <p:nvSpPr>
          <p:cNvPr id="42" name="Content Placeholder 2">
            <a:extLst>
              <a:ext uri="{FF2B5EF4-FFF2-40B4-BE49-F238E27FC236}">
                <a16:creationId xmlns:a16="http://schemas.microsoft.com/office/drawing/2014/main" id="{6FB3B724-271B-0EF3-C150-53955E48ECE1}"/>
              </a:ext>
            </a:extLst>
          </p:cNvPr>
          <p:cNvSpPr>
            <a:spLocks noGrp="1"/>
          </p:cNvSpPr>
          <p:nvPr>
            <p:ph idx="1"/>
          </p:nvPr>
        </p:nvSpPr>
        <p:spPr>
          <a:xfrm>
            <a:off x="4777409" y="1028701"/>
            <a:ext cx="6273972" cy="5828869"/>
          </a:xfrm>
        </p:spPr>
        <p:txBody>
          <a:bodyPr>
            <a:normAutofit/>
          </a:bodyPr>
          <a:lstStyle/>
          <a:p>
            <a:pPr marL="0" indent="0">
              <a:buNone/>
            </a:pPr>
            <a:r>
              <a:rPr lang="en-US" sz="1800" b="1" dirty="0"/>
              <a:t>CHARACTERISTICS OF OUR STUDENTS: </a:t>
            </a:r>
          </a:p>
          <a:p>
            <a:pPr marL="0" indent="0">
              <a:buNone/>
            </a:pPr>
            <a:endParaRPr lang="en-US" sz="1800" b="1" dirty="0"/>
          </a:p>
          <a:p>
            <a:r>
              <a:rPr lang="en-US" sz="1800" dirty="0"/>
              <a:t>Many of our students are bilingual, some even multilingual</a:t>
            </a:r>
          </a:p>
          <a:p>
            <a:r>
              <a:rPr lang="en-US" sz="1800" dirty="0"/>
              <a:t>Varying norms, family structures, holiday celebrations</a:t>
            </a:r>
          </a:p>
          <a:p>
            <a:r>
              <a:rPr lang="en-US" sz="1800" dirty="0"/>
              <a:t>Families with less access to stable resources, food, housing</a:t>
            </a:r>
          </a:p>
          <a:p>
            <a:r>
              <a:rPr lang="en-US" sz="1800" dirty="0"/>
              <a:t>Varying levels of parental education – educational support at home a challenge (Vernon &amp; Schimmel, 2024) </a:t>
            </a:r>
          </a:p>
          <a:p>
            <a:r>
              <a:rPr lang="en-US" sz="1800" dirty="0"/>
              <a:t>Students with varying disabilities </a:t>
            </a:r>
          </a:p>
          <a:p>
            <a:r>
              <a:rPr lang="en-US" sz="1800" dirty="0"/>
              <a:t>Students may have trauma, instability and other stressors (Vernon &amp; Schimmel, 2024) </a:t>
            </a:r>
          </a:p>
          <a:p>
            <a:r>
              <a:rPr lang="en-US" sz="1800" dirty="0"/>
              <a:t>Mental and emotional health vary greatly </a:t>
            </a:r>
          </a:p>
          <a:p>
            <a:pPr marL="0" indent="0">
              <a:buNone/>
            </a:pPr>
            <a:endParaRPr lang="en-US" sz="1800" b="1" dirty="0"/>
          </a:p>
          <a:p>
            <a:pPr marL="0" indent="0">
              <a:buNone/>
            </a:pPr>
            <a:endParaRPr lang="en-US" sz="1800" b="1" dirty="0"/>
          </a:p>
          <a:p>
            <a:endParaRPr lang="en-US" sz="1800" dirty="0"/>
          </a:p>
        </p:txBody>
      </p:sp>
    </p:spTree>
    <p:extLst>
      <p:ext uri="{BB962C8B-B14F-4D97-AF65-F5344CB8AC3E}">
        <p14:creationId xmlns:p14="http://schemas.microsoft.com/office/powerpoint/2010/main" val="3723899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C5CC17-FF17-43CF-B073-D9051465D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EBE2DDC-0D14-44E6-A1AB-2EEC095074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9318" y="1410082"/>
            <a:ext cx="6858000" cy="4037835"/>
          </a:xfrm>
          <a:prstGeom prst="rect">
            <a:avLst/>
          </a:prstGeom>
          <a:gradFill>
            <a:gsLst>
              <a:gs pos="8000">
                <a:schemeClr val="accent6"/>
              </a:gs>
              <a:gs pos="100000">
                <a:schemeClr val="accent5">
                  <a:alpha val="72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8543D98-0AA2-43B4-B508-DC1DB7F3DC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2414" y="1406060"/>
            <a:ext cx="6857572" cy="4045450"/>
          </a:xfrm>
          <a:prstGeom prst="rect">
            <a:avLst/>
          </a:prstGeom>
          <a:gradFill>
            <a:gsLst>
              <a:gs pos="0">
                <a:schemeClr val="accent4">
                  <a:alpha val="0"/>
                </a:schemeClr>
              </a:gs>
              <a:gs pos="96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9723C1D-9A1A-465B-8164-483BF54266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98889" y="3617790"/>
            <a:ext cx="2453337" cy="4027079"/>
          </a:xfrm>
          <a:prstGeom prst="rect">
            <a:avLst/>
          </a:prstGeom>
          <a:gradFill>
            <a:gsLst>
              <a:gs pos="2000">
                <a:schemeClr val="accent5">
                  <a:alpha val="35000"/>
                </a:schemeClr>
              </a:gs>
              <a:gs pos="67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6680484-5F73-4078-85C2-415205B1A4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30441" y="1644149"/>
            <a:ext cx="4384532" cy="4196758"/>
          </a:xfrm>
          <a:custGeom>
            <a:avLst/>
            <a:gdLst>
              <a:gd name="connsiteX0" fmla="*/ 44539 w 4384532"/>
              <a:gd name="connsiteY0" fmla="*/ 2446310 h 4196758"/>
              <a:gd name="connsiteX1" fmla="*/ 0 w 4384532"/>
              <a:gd name="connsiteY1" fmla="*/ 2004492 h 4196758"/>
              <a:gd name="connsiteX2" fmla="*/ 500607 w 4384532"/>
              <a:gd name="connsiteY2" fmla="*/ 610007 h 4196758"/>
              <a:gd name="connsiteX3" fmla="*/ 589546 w 4384532"/>
              <a:gd name="connsiteY3" fmla="*/ 512149 h 4196758"/>
              <a:gd name="connsiteX4" fmla="*/ 3077760 w 4384532"/>
              <a:gd name="connsiteY4" fmla="*/ 0 h 4196758"/>
              <a:gd name="connsiteX5" fmla="*/ 3237230 w 4384532"/>
              <a:gd name="connsiteY5" fmla="*/ 76821 h 4196758"/>
              <a:gd name="connsiteX6" fmla="*/ 4384532 w 4384532"/>
              <a:gd name="connsiteY6" fmla="*/ 2004492 h 4196758"/>
              <a:gd name="connsiteX7" fmla="*/ 2192266 w 4384532"/>
              <a:gd name="connsiteY7" fmla="*/ 4196758 h 4196758"/>
              <a:gd name="connsiteX8" fmla="*/ 44539 w 4384532"/>
              <a:gd name="connsiteY8" fmla="*/ 2446310 h 4196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4532" h="4196758">
                <a:moveTo>
                  <a:pt x="44539" y="2446310"/>
                </a:moveTo>
                <a:cubicBezTo>
                  <a:pt x="15336" y="2303599"/>
                  <a:pt x="0" y="2155836"/>
                  <a:pt x="0" y="2004492"/>
                </a:cubicBezTo>
                <a:cubicBezTo>
                  <a:pt x="0" y="1474787"/>
                  <a:pt x="187867" y="988960"/>
                  <a:pt x="500607" y="610007"/>
                </a:cubicBezTo>
                <a:lnTo>
                  <a:pt x="589546" y="512149"/>
                </a:lnTo>
                <a:lnTo>
                  <a:pt x="3077760" y="0"/>
                </a:lnTo>
                <a:lnTo>
                  <a:pt x="3237230" y="76821"/>
                </a:lnTo>
                <a:cubicBezTo>
                  <a:pt x="3920615" y="448057"/>
                  <a:pt x="4384532" y="1172098"/>
                  <a:pt x="4384532" y="2004492"/>
                </a:cubicBezTo>
                <a:cubicBezTo>
                  <a:pt x="4384532" y="3215247"/>
                  <a:pt x="3403021" y="4196758"/>
                  <a:pt x="2192266" y="4196758"/>
                </a:cubicBezTo>
                <a:cubicBezTo>
                  <a:pt x="1132855" y="4196758"/>
                  <a:pt x="248960" y="3445288"/>
                  <a:pt x="44539" y="2446310"/>
                </a:cubicBezTo>
                <a:close/>
              </a:path>
            </a:pathLst>
          </a:cu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11285E9-3C4A-46F5-6419-04C76CECEC6E}"/>
              </a:ext>
            </a:extLst>
          </p:cNvPr>
          <p:cNvSpPr>
            <a:spLocks noGrp="1"/>
          </p:cNvSpPr>
          <p:nvPr>
            <p:ph type="title"/>
          </p:nvPr>
        </p:nvSpPr>
        <p:spPr>
          <a:xfrm>
            <a:off x="387927" y="1028701"/>
            <a:ext cx="3248863" cy="3020785"/>
          </a:xfrm>
        </p:spPr>
        <p:txBody>
          <a:bodyPr>
            <a:normAutofit/>
          </a:bodyPr>
          <a:lstStyle/>
          <a:p>
            <a:pPr algn="ctr"/>
            <a:r>
              <a:rPr lang="en-US" sz="1800" dirty="0">
                <a:solidFill>
                  <a:schemeClr val="bg1"/>
                </a:solidFill>
              </a:rPr>
              <a:t> </a:t>
            </a:r>
            <a:r>
              <a:rPr lang="en-US" sz="3200" dirty="0">
                <a:solidFill>
                  <a:schemeClr val="bg1"/>
                </a:solidFill>
              </a:rPr>
              <a:t>Needs of our Students </a:t>
            </a:r>
          </a:p>
        </p:txBody>
      </p:sp>
      <p:sp>
        <p:nvSpPr>
          <p:cNvPr id="42" name="Content Placeholder 2">
            <a:extLst>
              <a:ext uri="{FF2B5EF4-FFF2-40B4-BE49-F238E27FC236}">
                <a16:creationId xmlns:a16="http://schemas.microsoft.com/office/drawing/2014/main" id="{6FB3B724-271B-0EF3-C150-53955E48ECE1}"/>
              </a:ext>
            </a:extLst>
          </p:cNvPr>
          <p:cNvSpPr>
            <a:spLocks noGrp="1"/>
          </p:cNvSpPr>
          <p:nvPr>
            <p:ph idx="1"/>
          </p:nvPr>
        </p:nvSpPr>
        <p:spPr>
          <a:xfrm>
            <a:off x="4777409" y="184667"/>
            <a:ext cx="6273972" cy="6672904"/>
          </a:xfrm>
        </p:spPr>
        <p:txBody>
          <a:bodyPr>
            <a:normAutofit fontScale="92500" lnSpcReduction="20000"/>
          </a:bodyPr>
          <a:lstStyle/>
          <a:p>
            <a:pPr marL="0" indent="0">
              <a:buNone/>
            </a:pPr>
            <a:r>
              <a:rPr lang="en-US" sz="1800" b="1" dirty="0"/>
              <a:t>NEEDS OF OUR STUDENTS: </a:t>
            </a:r>
          </a:p>
          <a:p>
            <a:pPr marL="0" indent="0">
              <a:buNone/>
            </a:pPr>
            <a:r>
              <a:rPr lang="en-US" sz="1400" b="1" dirty="0"/>
              <a:t>CULTURAL CONSIDERATIONS</a:t>
            </a:r>
          </a:p>
          <a:p>
            <a:r>
              <a:rPr lang="en-US" sz="1400" dirty="0"/>
              <a:t>Culturally sensitive and inclusive curriculum and teaching (ASCA, 2019)</a:t>
            </a:r>
          </a:p>
          <a:p>
            <a:r>
              <a:rPr lang="en-US" sz="1400" dirty="0"/>
              <a:t>Teachers who are culturally competent and sensitive to our students’ family dynamics and celebrations</a:t>
            </a:r>
          </a:p>
          <a:p>
            <a:pPr marL="0" indent="0">
              <a:buNone/>
            </a:pPr>
            <a:r>
              <a:rPr lang="en-US" sz="1400" b="1" dirty="0"/>
              <a:t>ACADEMIC and PERSONAL/CAREGIVER SUPPORTS</a:t>
            </a:r>
          </a:p>
          <a:p>
            <a:r>
              <a:rPr lang="en-US" sz="1400" dirty="0"/>
              <a:t>Differentiated instruction to meet the needs of our learners (IEP’s, 504’s, Gifted Talented</a:t>
            </a:r>
            <a:r>
              <a:rPr lang="en-US" sz="1400" b="1" dirty="0"/>
              <a:t>)</a:t>
            </a:r>
          </a:p>
          <a:p>
            <a:r>
              <a:rPr lang="en-US" sz="1400" dirty="0"/>
              <a:t>Tutoring, mentoring after school</a:t>
            </a:r>
          </a:p>
          <a:p>
            <a:r>
              <a:rPr lang="en-US" sz="1400" dirty="0"/>
              <a:t>Access to bilingual programs and translation services for caregivers</a:t>
            </a:r>
          </a:p>
          <a:p>
            <a:r>
              <a:rPr lang="en-US" sz="1400" dirty="0"/>
              <a:t>Equitable resources – technology, school supplies, nutritional needs</a:t>
            </a:r>
          </a:p>
          <a:p>
            <a:pPr marL="0" indent="0">
              <a:buNone/>
            </a:pPr>
            <a:r>
              <a:rPr lang="en-US" sz="1400" b="1" dirty="0"/>
              <a:t>SOCIAL EMOTIONAL SUPPORT</a:t>
            </a:r>
          </a:p>
          <a:p>
            <a:r>
              <a:rPr lang="en-US" sz="1400" dirty="0"/>
              <a:t>Programs that teach – self-awareness, self-management, social awareness, relationship skills, resiliency, growth mindset, responsible decision-making – all students </a:t>
            </a:r>
          </a:p>
          <a:p>
            <a:r>
              <a:rPr lang="en-US" sz="1400" dirty="0"/>
              <a:t>Access to counseling and mental health services</a:t>
            </a:r>
          </a:p>
          <a:p>
            <a:r>
              <a:rPr lang="en-US" sz="1400" dirty="0"/>
              <a:t>Adult mentorship programs -  “teachers being available for encouragement and emotional support was a key for student success, despite any personal challenges” (Lindstrom et al., 2020). </a:t>
            </a:r>
          </a:p>
          <a:p>
            <a:r>
              <a:rPr lang="en-US" sz="1400" dirty="0"/>
              <a:t>A school culture that promotes and celebrates diversity </a:t>
            </a:r>
          </a:p>
          <a:p>
            <a:pPr marL="0" indent="0">
              <a:buNone/>
            </a:pPr>
            <a:r>
              <a:rPr lang="en-US" sz="1400" b="1" dirty="0"/>
              <a:t>COLLEGE AND CAREER READINESS</a:t>
            </a:r>
          </a:p>
          <a:p>
            <a:r>
              <a:rPr lang="en-US" sz="1400" dirty="0"/>
              <a:t>A robust program of supports and guidance for post-secondary planning for all students including those with disabilities </a:t>
            </a:r>
          </a:p>
          <a:p>
            <a:r>
              <a:rPr lang="en-US" sz="1400" dirty="0"/>
              <a:t>Experiential experiences of different pathways – (career fairs, field trips, college tours, trades days)</a:t>
            </a:r>
          </a:p>
          <a:p>
            <a:pPr marL="0" indent="0">
              <a:buNone/>
            </a:pPr>
            <a:endParaRPr lang="en-US" sz="1800" b="1" dirty="0"/>
          </a:p>
          <a:p>
            <a:pPr marL="0" indent="0">
              <a:buNone/>
            </a:pPr>
            <a:endParaRPr lang="en-US" sz="1800" b="1" dirty="0"/>
          </a:p>
          <a:p>
            <a:endParaRPr lang="en-US" sz="1800" dirty="0"/>
          </a:p>
        </p:txBody>
      </p:sp>
    </p:spTree>
    <p:extLst>
      <p:ext uri="{BB962C8B-B14F-4D97-AF65-F5344CB8AC3E}">
        <p14:creationId xmlns:p14="http://schemas.microsoft.com/office/powerpoint/2010/main" val="1604061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E0748-CAEA-4E0D-7703-442D15502B9A}"/>
              </a:ext>
            </a:extLst>
          </p:cNvPr>
          <p:cNvSpPr>
            <a:spLocks noGrp="1"/>
          </p:cNvSpPr>
          <p:nvPr>
            <p:ph type="title"/>
          </p:nvPr>
        </p:nvSpPr>
        <p:spPr>
          <a:xfrm>
            <a:off x="1224793" y="1015068"/>
            <a:ext cx="10388087" cy="1610686"/>
          </a:xfrm>
        </p:spPr>
        <p:txBody>
          <a:bodyPr>
            <a:normAutofit/>
          </a:bodyPr>
          <a:lstStyle/>
          <a:p>
            <a:r>
              <a:rPr lang="en-US" dirty="0"/>
              <a:t>The problem</a:t>
            </a:r>
            <a:br>
              <a:rPr lang="en-US" dirty="0"/>
            </a:br>
            <a:endParaRPr lang="en-US" dirty="0"/>
          </a:p>
        </p:txBody>
      </p:sp>
      <p:sp>
        <p:nvSpPr>
          <p:cNvPr id="3" name="Content Placeholder 2">
            <a:extLst>
              <a:ext uri="{FF2B5EF4-FFF2-40B4-BE49-F238E27FC236}">
                <a16:creationId xmlns:a16="http://schemas.microsoft.com/office/drawing/2014/main" id="{097554D8-7080-286D-A664-96A50E31E188}"/>
              </a:ext>
            </a:extLst>
          </p:cNvPr>
          <p:cNvSpPr>
            <a:spLocks noGrp="1"/>
          </p:cNvSpPr>
          <p:nvPr>
            <p:ph idx="1"/>
          </p:nvPr>
        </p:nvSpPr>
        <p:spPr/>
        <p:txBody>
          <a:bodyPr/>
          <a:lstStyle/>
          <a:p>
            <a:pPr marL="0" indent="0">
              <a:buNone/>
            </a:pPr>
            <a:endParaRPr lang="en-US" dirty="0"/>
          </a:p>
          <a:p>
            <a:pPr marL="0" indent="0">
              <a:buNone/>
            </a:pPr>
            <a:r>
              <a:rPr lang="en-US" dirty="0"/>
              <a:t>Only 30% of our students are seeking postsecondary opportunities (college, trade school, apprenticeships, school-to-work programs, military)</a:t>
            </a:r>
          </a:p>
        </p:txBody>
      </p:sp>
    </p:spTree>
    <p:extLst>
      <p:ext uri="{BB962C8B-B14F-4D97-AF65-F5344CB8AC3E}">
        <p14:creationId xmlns:p14="http://schemas.microsoft.com/office/powerpoint/2010/main" val="2690646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B1B21-9B73-7FE3-E60B-C787065AFE6D}"/>
              </a:ext>
            </a:extLst>
          </p:cNvPr>
          <p:cNvSpPr>
            <a:spLocks noGrp="1"/>
          </p:cNvSpPr>
          <p:nvPr>
            <p:ph type="title"/>
          </p:nvPr>
        </p:nvSpPr>
        <p:spPr>
          <a:xfrm>
            <a:off x="1371600" y="67112"/>
            <a:ext cx="10241280" cy="629174"/>
          </a:xfrm>
        </p:spPr>
        <p:txBody>
          <a:bodyPr>
            <a:normAutofit/>
          </a:bodyPr>
          <a:lstStyle/>
          <a:p>
            <a:pPr algn="ctr"/>
            <a:r>
              <a:rPr lang="en-US" sz="2400" dirty="0"/>
              <a:t>The solution and the Transition Program  </a:t>
            </a:r>
          </a:p>
        </p:txBody>
      </p:sp>
      <p:sp>
        <p:nvSpPr>
          <p:cNvPr id="3" name="Content Placeholder 2">
            <a:extLst>
              <a:ext uri="{FF2B5EF4-FFF2-40B4-BE49-F238E27FC236}">
                <a16:creationId xmlns:a16="http://schemas.microsoft.com/office/drawing/2014/main" id="{AD1D9BD6-7EEF-300B-8AB3-BF6C1DC38332}"/>
              </a:ext>
            </a:extLst>
          </p:cNvPr>
          <p:cNvSpPr>
            <a:spLocks noGrp="1"/>
          </p:cNvSpPr>
          <p:nvPr>
            <p:ph idx="1"/>
          </p:nvPr>
        </p:nvSpPr>
        <p:spPr>
          <a:xfrm>
            <a:off x="1371600" y="696286"/>
            <a:ext cx="10241280" cy="5687736"/>
          </a:xfrm>
        </p:spPr>
        <p:txBody>
          <a:bodyPr>
            <a:normAutofit fontScale="92500"/>
          </a:bodyPr>
          <a:lstStyle/>
          <a:p>
            <a:pPr marL="0" indent="0">
              <a:buNone/>
            </a:pPr>
            <a:r>
              <a:rPr lang="en-US" sz="1000" b="1" dirty="0"/>
              <a:t>PACT - Purposeful, Actionable, Continuous, Trackable. </a:t>
            </a:r>
            <a:r>
              <a:rPr lang="en-US" sz="1000" dirty="0"/>
              <a:t>This technique </a:t>
            </a:r>
            <a:r>
              <a:rPr lang="en-US" sz="1000" dirty="0">
                <a:latin typeface="+mj-lt"/>
              </a:rPr>
              <a:t>is </a:t>
            </a:r>
            <a:r>
              <a:rPr lang="en-US" sz="1000" i="0" dirty="0">
                <a:solidFill>
                  <a:srgbClr val="191D34"/>
                </a:solidFill>
                <a:effectLst/>
                <a:highlight>
                  <a:srgbClr val="FFFFFF"/>
                </a:highlight>
                <a:latin typeface="+mj-lt"/>
              </a:rPr>
              <a:t>designed to support continuous assessment alongside tracking progress toward goals rather than setting them once and leaving them </a:t>
            </a:r>
            <a:r>
              <a:rPr lang="en-US" sz="1000" dirty="0">
                <a:latin typeface="+mj-lt"/>
              </a:rPr>
              <a:t>(Le </a:t>
            </a:r>
            <a:r>
              <a:rPr lang="en-US" sz="1000" dirty="0" err="1">
                <a:latin typeface="+mj-lt"/>
              </a:rPr>
              <a:t>Cunff</a:t>
            </a:r>
            <a:r>
              <a:rPr lang="en-US" sz="1000" dirty="0">
                <a:latin typeface="+mj-lt"/>
              </a:rPr>
              <a:t>, 2019) </a:t>
            </a:r>
          </a:p>
          <a:p>
            <a:pPr marL="0" indent="0">
              <a:buNone/>
            </a:pPr>
            <a:r>
              <a:rPr lang="en-US" sz="1000" b="1" dirty="0"/>
              <a:t>PUPOSEFUL GOAL – </a:t>
            </a:r>
          </a:p>
          <a:p>
            <a:pPr marL="0" indent="0">
              <a:buNone/>
            </a:pPr>
            <a:r>
              <a:rPr lang="en-US" sz="1000" dirty="0"/>
              <a:t>Increase the percentage of next year’s graduating seniors who apply to and commit to postsecondary opportunities to over 60% by increasing awareness, providing relevant resources and workshops, and providing mentorship support</a:t>
            </a:r>
          </a:p>
          <a:p>
            <a:pPr marL="0" indent="0">
              <a:buNone/>
            </a:pPr>
            <a:r>
              <a:rPr lang="en-US" sz="1000" b="1" dirty="0"/>
              <a:t>ACTION STEPS – </a:t>
            </a:r>
          </a:p>
          <a:p>
            <a:pPr marL="0" indent="0">
              <a:buNone/>
            </a:pPr>
            <a:r>
              <a:rPr lang="en-US" sz="1000" dirty="0"/>
              <a:t>Awareness Campaigns</a:t>
            </a:r>
          </a:p>
          <a:p>
            <a:pPr marL="0" indent="0">
              <a:buNone/>
            </a:pPr>
            <a:r>
              <a:rPr lang="en-US" sz="1000" dirty="0"/>
              <a:t>Resources and Experiential Workshops</a:t>
            </a:r>
          </a:p>
          <a:p>
            <a:pPr marL="0" indent="0">
              <a:buNone/>
            </a:pPr>
            <a:r>
              <a:rPr lang="en-US" sz="1000" dirty="0"/>
              <a:t>Mentorship and Counseling</a:t>
            </a:r>
          </a:p>
          <a:p>
            <a:pPr marL="0" indent="0">
              <a:buNone/>
            </a:pPr>
            <a:r>
              <a:rPr lang="en-US" sz="1000" dirty="0"/>
              <a:t>Field Trips, Guest Visits and Career Fairs </a:t>
            </a:r>
          </a:p>
          <a:p>
            <a:pPr marL="0" indent="0">
              <a:buNone/>
            </a:pPr>
            <a:r>
              <a:rPr lang="en-US" sz="1000" b="1" dirty="0"/>
              <a:t>CONTINUOUS –</a:t>
            </a:r>
          </a:p>
          <a:p>
            <a:pPr marL="0" indent="0">
              <a:buNone/>
            </a:pPr>
            <a:r>
              <a:rPr lang="en-US" sz="1000" dirty="0"/>
              <a:t>Awareness Campaigns – 100% of Junior and Senior students will receive a variety of postsecondary opportunity information via school assemblies, social media, newsletters </a:t>
            </a:r>
          </a:p>
          <a:p>
            <a:pPr marL="0" indent="0">
              <a:buNone/>
            </a:pPr>
            <a:r>
              <a:rPr lang="en-US" sz="1000" dirty="0"/>
              <a:t>Resources and Experiential Workshops - School will partner with local colleges, trade schools, military recruiters, and apprenticeship programs to provide expert guidance on a monthly workshop offered to all Junior and Senior students. (College applications with financial aid, trade school programs, apprenticeship opportunities, and military enlistment process)</a:t>
            </a:r>
          </a:p>
          <a:p>
            <a:pPr marL="0" indent="0">
              <a:buNone/>
            </a:pPr>
            <a:r>
              <a:rPr lang="en-US" sz="1000" dirty="0"/>
              <a:t>Mentorship and Counseling – recruit and match at least 60% of seniors with a mentor by the middle of the year (current or past teacher, school counselor, principal, dean, athletic or performing arts coach) </a:t>
            </a:r>
          </a:p>
          <a:p>
            <a:pPr marL="0" indent="0">
              <a:buNone/>
            </a:pPr>
            <a:r>
              <a:rPr lang="en-US" sz="1000" dirty="0"/>
              <a:t>Field Trips, Guest Visits and Career Fairs – 70% attendance to visits at local colleges, trade schools, apprenticeships sites, and military bases if possible. Attend one or multiple local postsecondary fairs</a:t>
            </a:r>
          </a:p>
          <a:p>
            <a:pPr marL="0" indent="0">
              <a:buNone/>
            </a:pPr>
            <a:r>
              <a:rPr lang="en-US" sz="1000" b="1" dirty="0"/>
              <a:t>TRACKABLE  – </a:t>
            </a:r>
          </a:p>
          <a:p>
            <a:pPr marL="0" indent="0">
              <a:buNone/>
            </a:pPr>
            <a:r>
              <a:rPr lang="en-US" sz="1000" dirty="0"/>
              <a:t>Awareness Campaign – Launch in September and ongoing throughout year</a:t>
            </a:r>
          </a:p>
          <a:p>
            <a:pPr marL="0" indent="0">
              <a:buNone/>
            </a:pPr>
            <a:r>
              <a:rPr lang="en-US" sz="1000" dirty="0"/>
              <a:t>Workshops – start in October monthly for a total of 8</a:t>
            </a:r>
          </a:p>
          <a:p>
            <a:pPr marL="0" indent="0">
              <a:buNone/>
            </a:pPr>
            <a:r>
              <a:rPr lang="en-US" sz="1000" dirty="0"/>
              <a:t>Mentorship and Counseling – begin recruiting and placing mentees with mentors in October and have 60% matched by January</a:t>
            </a:r>
          </a:p>
          <a:p>
            <a:pPr marL="0" indent="0">
              <a:buNone/>
            </a:pPr>
            <a:r>
              <a:rPr lang="en-US" sz="1000" dirty="0"/>
              <a:t>Experiential Experiences – One experience per month starting in October. Attend career local careers fairs starting in April </a:t>
            </a:r>
          </a:p>
          <a:p>
            <a:pPr marL="0" indent="0">
              <a:buNone/>
            </a:pPr>
            <a:endParaRPr lang="en-US" sz="1100" b="1" dirty="0"/>
          </a:p>
          <a:p>
            <a:pPr marL="0" indent="0">
              <a:buNone/>
            </a:pPr>
            <a:endParaRPr lang="en-US" sz="1100" b="1" dirty="0"/>
          </a:p>
          <a:p>
            <a:pPr marL="0" indent="0">
              <a:buNone/>
            </a:pPr>
            <a:endParaRPr lang="en-US" sz="1100" b="1" dirty="0"/>
          </a:p>
        </p:txBody>
      </p:sp>
    </p:spTree>
    <p:extLst>
      <p:ext uri="{BB962C8B-B14F-4D97-AF65-F5344CB8AC3E}">
        <p14:creationId xmlns:p14="http://schemas.microsoft.com/office/powerpoint/2010/main" val="1216927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B1B21-9B73-7FE3-E60B-C787065AFE6D}"/>
              </a:ext>
            </a:extLst>
          </p:cNvPr>
          <p:cNvSpPr>
            <a:spLocks noGrp="1"/>
          </p:cNvSpPr>
          <p:nvPr>
            <p:ph type="title"/>
          </p:nvPr>
        </p:nvSpPr>
        <p:spPr>
          <a:xfrm>
            <a:off x="1371600" y="67112"/>
            <a:ext cx="10241280" cy="629174"/>
          </a:xfrm>
        </p:spPr>
        <p:txBody>
          <a:bodyPr/>
          <a:lstStyle/>
          <a:p>
            <a:pPr algn="ctr"/>
            <a:r>
              <a:rPr lang="en-US" dirty="0"/>
              <a:t>The solution </a:t>
            </a:r>
          </a:p>
        </p:txBody>
      </p:sp>
      <p:sp>
        <p:nvSpPr>
          <p:cNvPr id="3" name="Content Placeholder 2">
            <a:extLst>
              <a:ext uri="{FF2B5EF4-FFF2-40B4-BE49-F238E27FC236}">
                <a16:creationId xmlns:a16="http://schemas.microsoft.com/office/drawing/2014/main" id="{AD1D9BD6-7EEF-300B-8AB3-BF6C1DC38332}"/>
              </a:ext>
            </a:extLst>
          </p:cNvPr>
          <p:cNvSpPr>
            <a:spLocks noGrp="1"/>
          </p:cNvSpPr>
          <p:nvPr>
            <p:ph idx="1"/>
          </p:nvPr>
        </p:nvSpPr>
        <p:spPr>
          <a:xfrm>
            <a:off x="1371600" y="696287"/>
            <a:ext cx="10241280" cy="4907560"/>
          </a:xfrm>
        </p:spPr>
        <p:txBody>
          <a:bodyPr>
            <a:normAutofit fontScale="92500"/>
          </a:bodyPr>
          <a:lstStyle/>
          <a:p>
            <a:pPr marL="0" indent="0">
              <a:buNone/>
            </a:pPr>
            <a:endParaRPr lang="en-US" sz="1000" dirty="0"/>
          </a:p>
          <a:p>
            <a:pPr marL="0" indent="0">
              <a:buNone/>
            </a:pPr>
            <a:endParaRPr lang="en-US" sz="2800" b="1" dirty="0"/>
          </a:p>
          <a:p>
            <a:pPr marL="0" indent="0">
              <a:buNone/>
            </a:pPr>
            <a:r>
              <a:rPr lang="en-US" sz="2800" b="1" dirty="0"/>
              <a:t>IMPLEMENTATION AND MONITORING – Key to Success – </a:t>
            </a:r>
            <a:r>
              <a:rPr lang="en-US" sz="1700" dirty="0"/>
              <a:t>(Le </a:t>
            </a:r>
            <a:r>
              <a:rPr lang="en-US" sz="1700" dirty="0" err="1"/>
              <a:t>Cunff</a:t>
            </a:r>
            <a:r>
              <a:rPr lang="en-US" sz="1700" dirty="0"/>
              <a:t>, 2019) </a:t>
            </a:r>
          </a:p>
          <a:p>
            <a:r>
              <a:rPr lang="en-US" sz="2800" dirty="0"/>
              <a:t>Make necessary adjustments based on feedback from students, caretakers, and faculty to ensure goals are being met by addressing any challenges </a:t>
            </a:r>
          </a:p>
          <a:p>
            <a:pPr>
              <a:buFont typeface="Arial" panose="020B0604020202020204" pitchFamily="34" charset="0"/>
              <a:buChar char="•"/>
            </a:pPr>
            <a:r>
              <a:rPr lang="en-US" sz="2800" dirty="0"/>
              <a:t>Regularly track (through attendance and feedback) workshops, mentorship program, and experiential experiences </a:t>
            </a:r>
          </a:p>
          <a:p>
            <a:pPr>
              <a:buFont typeface="Arial" panose="020B0604020202020204" pitchFamily="34" charset="0"/>
              <a:buChar char="•"/>
            </a:pPr>
            <a:r>
              <a:rPr lang="en-US" sz="2800" dirty="0"/>
              <a:t>Keep data on the submissions of applications to postsecondary opportunities </a:t>
            </a:r>
          </a:p>
          <a:p>
            <a:pPr marL="0" indent="0">
              <a:buNone/>
            </a:pPr>
            <a:endParaRPr lang="en-US" sz="1100" b="1" dirty="0"/>
          </a:p>
          <a:p>
            <a:pPr marL="0" indent="0">
              <a:buNone/>
            </a:pPr>
            <a:endParaRPr lang="en-US" sz="1100" b="1" dirty="0"/>
          </a:p>
          <a:p>
            <a:pPr marL="0" indent="0">
              <a:buNone/>
            </a:pPr>
            <a:endParaRPr lang="en-US" sz="1100" b="1" dirty="0"/>
          </a:p>
        </p:txBody>
      </p:sp>
    </p:spTree>
    <p:extLst>
      <p:ext uri="{BB962C8B-B14F-4D97-AF65-F5344CB8AC3E}">
        <p14:creationId xmlns:p14="http://schemas.microsoft.com/office/powerpoint/2010/main" val="3850670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F376-D299-2B14-64CC-767094B7E919}"/>
              </a:ext>
            </a:extLst>
          </p:cNvPr>
          <p:cNvSpPr>
            <a:spLocks noGrp="1"/>
          </p:cNvSpPr>
          <p:nvPr>
            <p:ph type="title"/>
          </p:nvPr>
        </p:nvSpPr>
        <p:spPr>
          <a:xfrm>
            <a:off x="1371600" y="142613"/>
            <a:ext cx="10241280" cy="643771"/>
          </a:xfrm>
        </p:spPr>
        <p:txBody>
          <a:bodyPr/>
          <a:lstStyle/>
          <a:p>
            <a:r>
              <a:rPr lang="en-US" dirty="0"/>
              <a:t>ASCA Mindsets and Behaviors</a:t>
            </a:r>
          </a:p>
        </p:txBody>
      </p:sp>
      <p:sp>
        <p:nvSpPr>
          <p:cNvPr id="3" name="Content Placeholder 2">
            <a:extLst>
              <a:ext uri="{FF2B5EF4-FFF2-40B4-BE49-F238E27FC236}">
                <a16:creationId xmlns:a16="http://schemas.microsoft.com/office/drawing/2014/main" id="{BD207B8F-C82C-0EB8-2844-E9DFEB1E24FE}"/>
              </a:ext>
            </a:extLst>
          </p:cNvPr>
          <p:cNvSpPr>
            <a:spLocks noGrp="1"/>
          </p:cNvSpPr>
          <p:nvPr>
            <p:ph idx="1"/>
          </p:nvPr>
        </p:nvSpPr>
        <p:spPr>
          <a:xfrm>
            <a:off x="1371600" y="786384"/>
            <a:ext cx="10241280" cy="5285232"/>
          </a:xfrm>
        </p:spPr>
        <p:txBody>
          <a:bodyPr>
            <a:normAutofit/>
          </a:bodyPr>
          <a:lstStyle/>
          <a:p>
            <a:pPr marL="0" indent="0">
              <a:buNone/>
            </a:pPr>
            <a:endParaRPr lang="en-US" sz="1400" b="1" dirty="0"/>
          </a:p>
          <a:p>
            <a:pPr marL="0" indent="0">
              <a:buNone/>
            </a:pPr>
            <a:r>
              <a:rPr lang="en-US" sz="1400" b="1" dirty="0"/>
              <a:t>MINDSETS</a:t>
            </a:r>
          </a:p>
          <a:p>
            <a:r>
              <a:rPr lang="en-US" sz="1400" b="1" dirty="0"/>
              <a:t>M 2. Self-confidence in the ability to succeed - </a:t>
            </a:r>
            <a:r>
              <a:rPr lang="en-US" sz="1400" dirty="0"/>
              <a:t>By providing resources, mentorship, and workshops, our transitional program helps students build confidence in their ability to pursue postsecondary opportunities.</a:t>
            </a:r>
          </a:p>
          <a:p>
            <a:r>
              <a:rPr lang="en-US" sz="1400" b="1" dirty="0"/>
              <a:t>M 4. Understanding that postsecondary education and life-long learning are necessary for long-term career success -</a:t>
            </a:r>
            <a:r>
              <a:rPr lang="en-US" sz="1400" dirty="0"/>
              <a:t> Our awareness campaign and the experiential career experiences focus on the importance of continuing education and job training beyond high school (ASCA, 2019). </a:t>
            </a:r>
          </a:p>
          <a:p>
            <a:pPr marL="0" indent="0">
              <a:buNone/>
            </a:pPr>
            <a:r>
              <a:rPr lang="en-US" sz="1400" b="1" dirty="0"/>
              <a:t>BEHAVIORS</a:t>
            </a:r>
          </a:p>
          <a:p>
            <a:r>
              <a:rPr lang="en-US" sz="1400" b="1" dirty="0"/>
              <a:t>B-LS 3. Use time-management, organizational and study skills – </a:t>
            </a:r>
            <a:r>
              <a:rPr lang="en-US" sz="1400" dirty="0"/>
              <a:t>Our workshops, field trips and mentorship program will incorporate training on effective time management, organization, and study habits to prepare our students for postsecondary opportunities</a:t>
            </a:r>
          </a:p>
          <a:p>
            <a:r>
              <a:rPr lang="en-US" sz="1400" b="1" dirty="0"/>
              <a:t>B-SMS 1. Demonstrate the ability to assume responsibility</a:t>
            </a:r>
            <a:r>
              <a:rPr lang="en-US" sz="1400" dirty="0"/>
              <a:t>: Applying to postsecondary opportunities requires our students to take responsibility for their future</a:t>
            </a:r>
          </a:p>
          <a:p>
            <a:r>
              <a:rPr lang="en-US" sz="1400" b="1" dirty="0"/>
              <a:t>B-SMS 6. Demonstrate ability to overcome barriers to learning</a:t>
            </a:r>
            <a:r>
              <a:rPr lang="en-US" sz="1400" dirty="0"/>
              <a:t>: Providing support and resource will help our students overcome financial, informational, and motivational barriers to accessing postsecondary education</a:t>
            </a:r>
          </a:p>
          <a:p>
            <a:r>
              <a:rPr lang="en-US" sz="1400" b="1" dirty="0"/>
              <a:t>B-SS 9. Demonstrate social maturity and behaviors appropriate to the situation and environment</a:t>
            </a:r>
            <a:r>
              <a:rPr lang="en-US" sz="1400" dirty="0"/>
              <a:t>: Engaging with mentors, postsecondary spokespeople and participating in related activities will help our students develop maturity and appropriate social behaviors (ASCA, 2019).</a:t>
            </a:r>
          </a:p>
        </p:txBody>
      </p:sp>
    </p:spTree>
    <p:extLst>
      <p:ext uri="{BB962C8B-B14F-4D97-AF65-F5344CB8AC3E}">
        <p14:creationId xmlns:p14="http://schemas.microsoft.com/office/powerpoint/2010/main" val="252509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955A5-A704-B8C7-566F-6B97CBA19634}"/>
              </a:ext>
            </a:extLst>
          </p:cNvPr>
          <p:cNvSpPr>
            <a:spLocks noGrp="1"/>
          </p:cNvSpPr>
          <p:nvPr>
            <p:ph type="title"/>
          </p:nvPr>
        </p:nvSpPr>
        <p:spPr>
          <a:xfrm>
            <a:off x="1371600" y="142613"/>
            <a:ext cx="10241280" cy="1191237"/>
          </a:xfrm>
        </p:spPr>
        <p:txBody>
          <a:bodyPr>
            <a:normAutofit/>
          </a:bodyPr>
          <a:lstStyle/>
          <a:p>
            <a:r>
              <a:rPr lang="en-US" sz="2700" dirty="0"/>
              <a:t>Transition Program- </a:t>
            </a:r>
            <a:r>
              <a:rPr lang="en-US" sz="2700" b="1" dirty="0"/>
              <a:t>HOW WILL WE DO IT? </a:t>
            </a:r>
            <a:br>
              <a:rPr lang="en-US" sz="3600" b="1" dirty="0"/>
            </a:br>
            <a:r>
              <a:rPr lang="en-US" dirty="0"/>
              <a:t> </a:t>
            </a:r>
          </a:p>
        </p:txBody>
      </p:sp>
      <p:sp>
        <p:nvSpPr>
          <p:cNvPr id="3" name="Content Placeholder 2">
            <a:extLst>
              <a:ext uri="{FF2B5EF4-FFF2-40B4-BE49-F238E27FC236}">
                <a16:creationId xmlns:a16="http://schemas.microsoft.com/office/drawing/2014/main" id="{311D626D-2046-9CA6-46BF-7585ED39453C}"/>
              </a:ext>
            </a:extLst>
          </p:cNvPr>
          <p:cNvSpPr>
            <a:spLocks noGrp="1"/>
          </p:cNvSpPr>
          <p:nvPr>
            <p:ph idx="1"/>
          </p:nvPr>
        </p:nvSpPr>
        <p:spPr>
          <a:xfrm>
            <a:off x="1371600" y="989901"/>
            <a:ext cx="10241280" cy="5081715"/>
          </a:xfrm>
        </p:spPr>
        <p:txBody>
          <a:bodyPr>
            <a:normAutofit fontScale="77500" lnSpcReduction="20000"/>
          </a:bodyPr>
          <a:lstStyle/>
          <a:p>
            <a:pPr marL="0" indent="0">
              <a:buNone/>
            </a:pPr>
            <a:r>
              <a:rPr lang="en-US" sz="1600" b="1" dirty="0"/>
              <a:t>DIRECT SERVICES</a:t>
            </a:r>
          </a:p>
          <a:p>
            <a:r>
              <a:rPr lang="en-US" sz="1600" b="1" dirty="0"/>
              <a:t>Individual Counseling – </a:t>
            </a:r>
            <a:r>
              <a:rPr lang="en-US" sz="1600" dirty="0"/>
              <a:t>(career planning, academic advising [course selections], application assistance, financial aid guidance, one-on-one mentorship program) </a:t>
            </a:r>
          </a:p>
          <a:p>
            <a:r>
              <a:rPr lang="en-US" sz="1600" dirty="0"/>
              <a:t>Teach students with disabilities to self-advocate for their rights and responsibilities (Milsom &amp; Hartley, 2005). </a:t>
            </a:r>
          </a:p>
          <a:p>
            <a:r>
              <a:rPr lang="en-US" sz="1600" dirty="0"/>
              <a:t>Provide transition services to students with disabilities by no later than age 16. Helps student’s movement from school to post-secondary activities (U.S. Department of Education, 2004, § 1414)</a:t>
            </a:r>
          </a:p>
          <a:p>
            <a:r>
              <a:rPr lang="en-US" sz="1600" b="1" dirty="0"/>
              <a:t>Group Activities – </a:t>
            </a:r>
            <a:r>
              <a:rPr lang="en-US" sz="1600" dirty="0"/>
              <a:t>small group workshops, field trips, events, classroom guidance lessons, peer support groups, mentorship program (Vernon &amp; Schimmel, 2024). </a:t>
            </a:r>
          </a:p>
          <a:p>
            <a:r>
              <a:rPr lang="en-US" sz="1600" b="1" dirty="0"/>
              <a:t>Awareness Campaign -  </a:t>
            </a:r>
            <a:r>
              <a:rPr lang="en-US" sz="1600" dirty="0"/>
              <a:t>via social media, newsletters, assemblies - students will gain the knowledge of career options including opportunities to enter the workforce or postsecondary education (Lindstrom et at., 2020). </a:t>
            </a:r>
          </a:p>
          <a:p>
            <a:pPr marL="0" indent="0">
              <a:buNone/>
            </a:pPr>
            <a:r>
              <a:rPr lang="en-US" sz="1600" b="1" dirty="0"/>
              <a:t>INDIRECT SERVICES </a:t>
            </a:r>
          </a:p>
          <a:p>
            <a:r>
              <a:rPr lang="en-US" sz="1600" b="1" dirty="0"/>
              <a:t>Collaboration and ongoing communication and relationships with Stakeholders –</a:t>
            </a:r>
            <a:r>
              <a:rPr lang="en-US" sz="1600" dirty="0"/>
              <a:t> parents, teachers, mentors, applicable community members </a:t>
            </a:r>
          </a:p>
          <a:p>
            <a:r>
              <a:rPr lang="en-US" sz="1600" b="1" dirty="0"/>
              <a:t>Manage Program – </a:t>
            </a:r>
            <a:r>
              <a:rPr lang="en-US" sz="1600" dirty="0"/>
              <a:t>continuously track and monitor data and analyze feedback</a:t>
            </a:r>
          </a:p>
          <a:p>
            <a:r>
              <a:rPr lang="en-US" sz="1600" b="1" dirty="0"/>
              <a:t>Advocacy – </a:t>
            </a:r>
            <a:r>
              <a:rPr lang="en-US" sz="1600" dirty="0"/>
              <a:t>advocate for students’ needs (particular attention to the underserved and those with disabilities) and ensure they have equitable access to the program’s resources and opportunities. Help select colleges that offer appropriate services and accommodations (Milsom &amp; Hartley, 2005). </a:t>
            </a:r>
          </a:p>
          <a:p>
            <a:r>
              <a:rPr lang="en-US" sz="1600" b="1" dirty="0"/>
              <a:t>Staff Professional Development –</a:t>
            </a:r>
            <a:r>
              <a:rPr lang="en-US" sz="1600" dirty="0"/>
              <a:t> for all faculty to ensure cohesiveness in planning and understanding the different postsecondary pathways possible. </a:t>
            </a:r>
          </a:p>
          <a:p>
            <a:r>
              <a:rPr lang="en-US" sz="1600" b="1" dirty="0"/>
              <a:t>Culturally Sensitive Training for Mentors – </a:t>
            </a:r>
            <a:r>
              <a:rPr lang="en-US" sz="1600" dirty="0"/>
              <a:t>Our students have different spiritual/religious beliefs. Our mentors we will work with that belief system when advising (</a:t>
            </a:r>
            <a:r>
              <a:rPr lang="en-US" sz="1600" dirty="0" err="1"/>
              <a:t>Kimbel</a:t>
            </a:r>
            <a:r>
              <a:rPr lang="en-US" sz="1600" dirty="0"/>
              <a:t> &amp; Schellenberg, 2013; ASCA, 2019). </a:t>
            </a:r>
            <a:endParaRPr lang="en-US" sz="1600" b="1" dirty="0"/>
          </a:p>
        </p:txBody>
      </p:sp>
    </p:spTree>
    <p:extLst>
      <p:ext uri="{BB962C8B-B14F-4D97-AF65-F5344CB8AC3E}">
        <p14:creationId xmlns:p14="http://schemas.microsoft.com/office/powerpoint/2010/main" val="2469768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65B1D-5241-957C-54A0-CE63FEC76CAA}"/>
              </a:ext>
            </a:extLst>
          </p:cNvPr>
          <p:cNvSpPr>
            <a:spLocks noGrp="1"/>
          </p:cNvSpPr>
          <p:nvPr>
            <p:ph type="title"/>
          </p:nvPr>
        </p:nvSpPr>
        <p:spPr>
          <a:xfrm>
            <a:off x="1371600" y="226503"/>
            <a:ext cx="10241280" cy="671119"/>
          </a:xfrm>
        </p:spPr>
        <p:txBody>
          <a:bodyPr/>
          <a:lstStyle/>
          <a:p>
            <a:pPr algn="ctr"/>
            <a:r>
              <a:rPr lang="en-US" dirty="0" err="1"/>
              <a:t>REferences</a:t>
            </a:r>
            <a:endParaRPr lang="en-US" dirty="0"/>
          </a:p>
        </p:txBody>
      </p:sp>
      <p:sp>
        <p:nvSpPr>
          <p:cNvPr id="3" name="Content Placeholder 2">
            <a:extLst>
              <a:ext uri="{FF2B5EF4-FFF2-40B4-BE49-F238E27FC236}">
                <a16:creationId xmlns:a16="http://schemas.microsoft.com/office/drawing/2014/main" id="{44F8E411-8B1A-56A5-E5B2-EA8E24B1E276}"/>
              </a:ext>
            </a:extLst>
          </p:cNvPr>
          <p:cNvSpPr>
            <a:spLocks noGrp="1"/>
          </p:cNvSpPr>
          <p:nvPr>
            <p:ph idx="1"/>
          </p:nvPr>
        </p:nvSpPr>
        <p:spPr>
          <a:xfrm>
            <a:off x="1363211" y="1199626"/>
            <a:ext cx="10241280" cy="4871990"/>
          </a:xfrm>
        </p:spPr>
        <p:txBody>
          <a:bodyPr>
            <a:normAutofit fontScale="85000" lnSpcReduction="10000"/>
          </a:bodyPr>
          <a:lstStyle/>
          <a:p>
            <a:pPr marL="457200" indent="-457200">
              <a:lnSpc>
                <a:spcPct val="200000"/>
              </a:lnSpc>
              <a:buNone/>
            </a:pPr>
            <a:r>
              <a:rPr lang="en-US" sz="1400" dirty="0">
                <a:solidFill>
                  <a:srgbClr val="222222"/>
                </a:solidFill>
                <a:effectLst/>
                <a:highlight>
                  <a:srgbClr val="FFFFFF"/>
                </a:highlight>
                <a:latin typeface="+mj-lt"/>
                <a:ea typeface="Frutiger-Roman"/>
                <a:cs typeface="Frutiger-Roman"/>
              </a:rPr>
              <a:t>American School Counselor Association (2019). </a:t>
            </a:r>
            <a:r>
              <a:rPr lang="en-US" sz="1400" i="1" dirty="0">
                <a:solidFill>
                  <a:srgbClr val="222222"/>
                </a:solidFill>
                <a:effectLst/>
                <a:highlight>
                  <a:srgbClr val="FFFFFF"/>
                </a:highlight>
                <a:latin typeface="+mj-lt"/>
                <a:ea typeface="Frutiger-Roman"/>
                <a:cs typeface="Frutiger-Roman"/>
              </a:rPr>
              <a:t>ASCA national model: A framework for school counseling programs</a:t>
            </a:r>
            <a:r>
              <a:rPr lang="en-US" sz="1400" dirty="0">
                <a:solidFill>
                  <a:srgbClr val="222222"/>
                </a:solidFill>
                <a:effectLst/>
                <a:highlight>
                  <a:srgbClr val="FFFFFF"/>
                </a:highlight>
                <a:latin typeface="+mj-lt"/>
                <a:ea typeface="Frutiger-Roman"/>
                <a:cs typeface="Frutiger-Roman"/>
              </a:rPr>
              <a:t> (4th ed.). Alexandria, VA: Author. ISBN: 9781929289592.</a:t>
            </a:r>
          </a:p>
          <a:p>
            <a:pPr marL="457200" indent="-457200">
              <a:lnSpc>
                <a:spcPct val="200000"/>
              </a:lnSpc>
              <a:buNone/>
            </a:pPr>
            <a:r>
              <a:rPr lang="en-US" sz="1400" b="0" i="0" dirty="0" err="1">
                <a:effectLst/>
                <a:highlight>
                  <a:srgbClr val="FFFFFF"/>
                </a:highlight>
                <a:latin typeface="+mj-lt"/>
              </a:rPr>
              <a:t>Kimbel</a:t>
            </a:r>
            <a:r>
              <a:rPr lang="en-US" sz="1400" b="0" i="0" dirty="0">
                <a:effectLst/>
                <a:highlight>
                  <a:srgbClr val="FFFFFF"/>
                </a:highlight>
                <a:latin typeface="+mj-lt"/>
              </a:rPr>
              <a:t>, T. M., PhD., &amp; Schellenberg, Rita, PhD, LPC,N.C.S.C., A.C.S. (2013). Meeting the Holistic Needs of Students: A Proposal for Spiritual and Religious </a:t>
            </a:r>
            <a:r>
              <a:rPr lang="en-US" sz="1400" dirty="0">
                <a:highlight>
                  <a:srgbClr val="FFFFFF"/>
                </a:highlight>
                <a:latin typeface="+mj-lt"/>
              </a:rPr>
              <a:t>Competencies for School Counselors</a:t>
            </a:r>
            <a:r>
              <a:rPr lang="en-US" sz="1400" b="0" i="0" dirty="0">
                <a:effectLst/>
                <a:highlight>
                  <a:srgbClr val="FFFFFF"/>
                </a:highlight>
                <a:latin typeface="+mj-lt"/>
              </a:rPr>
              <a:t>.</a:t>
            </a:r>
            <a:r>
              <a:rPr lang="en-US" sz="1400" b="0" i="1" dirty="0">
                <a:effectLst/>
                <a:highlight>
                  <a:srgbClr val="FFFFFF"/>
                </a:highlight>
                <a:latin typeface="+mj-lt"/>
              </a:rPr>
              <a:t> Professional School Counseling, 17</a:t>
            </a:r>
            <a:r>
              <a:rPr lang="en-US" sz="1400" b="0" i="0" dirty="0">
                <a:effectLst/>
                <a:highlight>
                  <a:srgbClr val="FFFFFF"/>
                </a:highlight>
                <a:latin typeface="+mj-lt"/>
              </a:rPr>
              <a:t>(1), 76-85. </a:t>
            </a:r>
            <a:r>
              <a:rPr lang="en-US" sz="1400" b="0" i="0" dirty="0">
                <a:effectLst/>
                <a:highlight>
                  <a:srgbClr val="FFFFFF"/>
                </a:highlight>
                <a:latin typeface="+mj-lt"/>
                <a:hlinkClick r:id="rId2"/>
              </a:rPr>
              <a:t>https://go.openathens.net/redirector/liberty.edu?url=https://www.proquest.com/scholarly-journals/meeting-holistic-needs-students-proposal/docview/1558312728/se-2</a:t>
            </a:r>
            <a:endParaRPr lang="en-US" sz="1400" b="0" i="0" dirty="0">
              <a:effectLst/>
              <a:highlight>
                <a:srgbClr val="FFFFFF"/>
              </a:highlight>
              <a:latin typeface="+mj-lt"/>
            </a:endParaRPr>
          </a:p>
          <a:p>
            <a:pPr marL="457200" indent="-457200">
              <a:lnSpc>
                <a:spcPct val="200000"/>
              </a:lnSpc>
              <a:buNone/>
            </a:pPr>
            <a:r>
              <a:rPr lang="en-US" sz="1400" b="0" i="0" dirty="0">
                <a:effectLst/>
                <a:highlight>
                  <a:srgbClr val="FFFFFF"/>
                </a:highlight>
                <a:latin typeface="+mj-lt"/>
              </a:rPr>
              <a:t>Le </a:t>
            </a:r>
            <a:r>
              <a:rPr lang="en-US" sz="1400" b="0" i="0" dirty="0" err="1">
                <a:effectLst/>
                <a:highlight>
                  <a:srgbClr val="FFFFFF"/>
                </a:highlight>
                <a:latin typeface="+mj-lt"/>
              </a:rPr>
              <a:t>Cunff</a:t>
            </a:r>
            <a:r>
              <a:rPr lang="en-US" sz="1400" b="0" i="0" dirty="0">
                <a:effectLst/>
                <a:highlight>
                  <a:srgbClr val="FFFFFF"/>
                </a:highlight>
                <a:latin typeface="+mj-lt"/>
              </a:rPr>
              <a:t>, A-L. (2019). </a:t>
            </a:r>
            <a:r>
              <a:rPr lang="en-US" sz="1400" b="0" i="1" dirty="0">
                <a:effectLst/>
                <a:highlight>
                  <a:srgbClr val="FFFFFF"/>
                </a:highlight>
                <a:latin typeface="+mj-lt"/>
              </a:rPr>
              <a:t>Smart goals are not so smart: Make a pact instead. </a:t>
            </a:r>
            <a:r>
              <a:rPr lang="en-US" sz="1400" b="0" i="0" dirty="0">
                <a:effectLst/>
                <a:highlight>
                  <a:srgbClr val="FFFFFF"/>
                </a:highlight>
                <a:latin typeface="+mj-lt"/>
              </a:rPr>
              <a:t>Ness Labs. </a:t>
            </a:r>
            <a:r>
              <a:rPr lang="en-US" sz="1400" b="0" i="0" dirty="0">
                <a:effectLst/>
                <a:highlight>
                  <a:srgbClr val="FFFFFF"/>
                </a:highlight>
                <a:latin typeface="+mj-lt"/>
                <a:hlinkClick r:id="rId3"/>
              </a:rPr>
              <a:t>https://nesslabs.com/smart-goals-pact</a:t>
            </a:r>
            <a:endParaRPr lang="en-US" sz="1400" b="0" i="0" dirty="0">
              <a:effectLst/>
              <a:highlight>
                <a:srgbClr val="FFFFFF"/>
              </a:highlight>
              <a:latin typeface="+mj-lt"/>
            </a:endParaRPr>
          </a:p>
          <a:p>
            <a:pPr marL="457200" indent="-457200">
              <a:lnSpc>
                <a:spcPct val="200000"/>
              </a:lnSpc>
              <a:buNone/>
            </a:pPr>
            <a:r>
              <a:rPr lang="en-US" sz="1400" dirty="0">
                <a:latin typeface="+mj-lt"/>
              </a:rPr>
              <a:t>Lindstrom, L., Lind, J., Beno, C., Gee, K. A., &amp; Hirano, K. (2020). Career and college readiness for underserved youth: Educator and youth perspectives. </a:t>
            </a:r>
            <a:r>
              <a:rPr lang="en-US" sz="1400" i="1" dirty="0">
                <a:latin typeface="+mj-lt"/>
              </a:rPr>
              <a:t>Youth &amp; Society, 1–19</a:t>
            </a:r>
            <a:r>
              <a:rPr lang="en-US" sz="1400" dirty="0">
                <a:latin typeface="+mj-lt"/>
              </a:rPr>
              <a:t>. </a:t>
            </a:r>
            <a:r>
              <a:rPr lang="en-US" sz="1400" dirty="0">
                <a:latin typeface="+mj-lt"/>
                <a:hlinkClick r:id="rId4"/>
              </a:rPr>
              <a:t>https://doi.org/10.1177/0044118X20977004</a:t>
            </a:r>
            <a:endParaRPr lang="en-US" sz="1400" dirty="0">
              <a:latin typeface="+mj-lt"/>
            </a:endParaRPr>
          </a:p>
          <a:p>
            <a:pPr marL="457200" indent="-457200">
              <a:lnSpc>
                <a:spcPct val="200000"/>
              </a:lnSpc>
              <a:buNone/>
            </a:pPr>
            <a:r>
              <a:rPr lang="en-US" sz="1400" dirty="0">
                <a:latin typeface="+mj-lt"/>
              </a:rPr>
              <a:t>Milsom, A., &amp; Hartley, M. T. (2005). Assisting students with learning disabilities transitioning to college: What school counselors should know. </a:t>
            </a:r>
            <a:r>
              <a:rPr lang="en-US" sz="1400" i="1" dirty="0">
                <a:latin typeface="+mj-lt"/>
              </a:rPr>
              <a:t>Professional School Counseling, 8</a:t>
            </a:r>
            <a:r>
              <a:rPr lang="en-US" sz="1400" dirty="0">
                <a:latin typeface="+mj-lt"/>
              </a:rPr>
              <a:t>(5), 436-441. </a:t>
            </a:r>
            <a:r>
              <a:rPr lang="en-US" sz="1400" dirty="0">
                <a:latin typeface="+mj-lt"/>
                <a:hlinkClick r:id="rId5"/>
              </a:rPr>
              <a:t>https://www.jstor.org/stable/42732486</a:t>
            </a:r>
            <a:endParaRPr lang="en-US" sz="1400" dirty="0">
              <a:latin typeface="+mj-lt"/>
            </a:endParaRPr>
          </a:p>
          <a:p>
            <a:pPr marL="457200" indent="-457200">
              <a:lnSpc>
                <a:spcPct val="200000"/>
              </a:lnSpc>
              <a:buNone/>
            </a:pPr>
            <a:r>
              <a:rPr lang="en-US" sz="1400" dirty="0">
                <a:latin typeface="+mj-lt"/>
              </a:rPr>
              <a:t>U.S. Department of Education. (2004). Individuals with Disabilities Education Act, 20 U.S.C. § 1414(d)(1)(A)(</a:t>
            </a:r>
            <a:r>
              <a:rPr lang="en-US" sz="1400" dirty="0" err="1">
                <a:latin typeface="+mj-lt"/>
              </a:rPr>
              <a:t>i</a:t>
            </a:r>
            <a:r>
              <a:rPr lang="en-US" sz="1400" dirty="0">
                <a:latin typeface="+mj-lt"/>
              </a:rPr>
              <a:t>)(VIII). </a:t>
            </a:r>
            <a:r>
              <a:rPr lang="en-US" sz="1400" dirty="0">
                <a:latin typeface="+mj-lt"/>
                <a:hlinkClick r:id="rId6"/>
              </a:rPr>
              <a:t>https://sites.ed.gov/idea/statute-chapter-33/subchapter-II/1414</a:t>
            </a:r>
            <a:endParaRPr lang="en-US" sz="1400" dirty="0">
              <a:latin typeface="+mj-lt"/>
            </a:endParaRPr>
          </a:p>
          <a:p>
            <a:pPr marL="0" indent="0">
              <a:lnSpc>
                <a:spcPct val="200000"/>
              </a:lnSpc>
              <a:buNone/>
            </a:pPr>
            <a:endParaRPr lang="en-US" sz="1400" b="1" dirty="0">
              <a:solidFill>
                <a:srgbClr val="222222"/>
              </a:solidFill>
              <a:effectLst/>
              <a:highlight>
                <a:srgbClr val="FFFFFF"/>
              </a:highlight>
              <a:latin typeface="+mj-lt"/>
              <a:ea typeface="Frutiger-Roman"/>
              <a:cs typeface="Frutiger-Roman"/>
            </a:endParaRPr>
          </a:p>
          <a:p>
            <a:pPr marL="0" indent="0">
              <a:buNone/>
            </a:pPr>
            <a:endParaRPr lang="en-US" sz="1400" dirty="0"/>
          </a:p>
          <a:p>
            <a:pPr marL="0" indent="0">
              <a:buNone/>
            </a:pPr>
            <a:endParaRPr lang="en-US" sz="1400" dirty="0"/>
          </a:p>
          <a:p>
            <a:pPr marL="0" indent="0">
              <a:buNone/>
            </a:pPr>
            <a:endParaRPr lang="en-US" dirty="0"/>
          </a:p>
        </p:txBody>
      </p:sp>
    </p:spTree>
    <p:extLst>
      <p:ext uri="{BB962C8B-B14F-4D97-AF65-F5344CB8AC3E}">
        <p14:creationId xmlns:p14="http://schemas.microsoft.com/office/powerpoint/2010/main" val="2339253591"/>
      </p:ext>
    </p:extLst>
  </p:cSld>
  <p:clrMapOvr>
    <a:masterClrMapping/>
  </p:clrMapOvr>
</p:sld>
</file>

<file path=ppt/theme/theme1.xml><?xml version="1.0" encoding="utf-8"?>
<a:theme xmlns:a="http://schemas.openxmlformats.org/drawingml/2006/main" name="GradientRiseVTI">
  <a:themeElements>
    <a:clrScheme name="AnalogousFromRegularSeedRightStep">
      <a:dk1>
        <a:srgbClr val="000000"/>
      </a:dk1>
      <a:lt1>
        <a:srgbClr val="FFFFFF"/>
      </a:lt1>
      <a:dk2>
        <a:srgbClr val="413024"/>
      </a:dk2>
      <a:lt2>
        <a:srgbClr val="E2E5E8"/>
      </a:lt2>
      <a:accent1>
        <a:srgbClr val="E77A29"/>
      </a:accent1>
      <a:accent2>
        <a:srgbClr val="BAA014"/>
      </a:accent2>
      <a:accent3>
        <a:srgbClr val="88AD1F"/>
      </a:accent3>
      <a:accent4>
        <a:srgbClr val="4ABA14"/>
      </a:accent4>
      <a:accent5>
        <a:srgbClr val="21BC2F"/>
      </a:accent5>
      <a:accent6>
        <a:srgbClr val="14BA68"/>
      </a:accent6>
      <a:hlink>
        <a:srgbClr val="3F89BF"/>
      </a:hlink>
      <a:folHlink>
        <a:srgbClr val="7F7F7F"/>
      </a:folHlink>
    </a:clrScheme>
    <a:fontScheme name="Avenir">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docProps/app.xml><?xml version="1.0" encoding="utf-8"?>
<Properties xmlns="http://schemas.openxmlformats.org/officeDocument/2006/extended-properties" xmlns:vt="http://schemas.openxmlformats.org/officeDocument/2006/docPropsVTypes">
  <TotalTime>5426</TotalTime>
  <Words>1618</Words>
  <Application>Microsoft Office PowerPoint</Application>
  <PresentationFormat>Widescreen</PresentationFormat>
  <Paragraphs>110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Tw Cen MT</vt:lpstr>
      <vt:lpstr>GradientRiseVTI</vt:lpstr>
      <vt:lpstr>Transition Program </vt:lpstr>
      <vt:lpstr>Diversity in our CLassrooms</vt:lpstr>
      <vt:lpstr>Characteristicsof our Students </vt:lpstr>
      <vt:lpstr> Needs of our Students </vt:lpstr>
      <vt:lpstr>The problem </vt:lpstr>
      <vt:lpstr>The solution and the Transition Program  </vt:lpstr>
      <vt:lpstr>The solution </vt:lpstr>
      <vt:lpstr>ASCA Mindsets and Behaviors</vt:lpstr>
      <vt:lpstr>Transition Program- HOW WILL WE DO IT?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Nancy Koert</dc:creator>
  <cp:lastModifiedBy>Nancy Koert</cp:lastModifiedBy>
  <cp:revision>1</cp:revision>
  <dcterms:created xsi:type="dcterms:W3CDTF">2024-06-07T19:25:24Z</dcterms:created>
  <dcterms:modified xsi:type="dcterms:W3CDTF">2024-06-11T13:51:31Z</dcterms:modified>
</cp:coreProperties>
</file>