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7315200" cy="9601200"/>
  <p:embeddedFontLst>
    <p:embeddedFont>
      <p:font typeface="Calibri" panose="020F0502020204030204" pitchFamily="34" charset="0"/>
      <p:regular r:id="rId13"/>
      <p:bold r:id="rId14"/>
      <p:italic r:id="rId15"/>
      <p:boldItalic r:id="rId16"/>
    </p:embeddedFont>
    <p:embeddedFont>
      <p:font typeface="Candara" panose="020E0502030303020204" pitchFamily="34" charset="0"/>
      <p:regular r:id="rId17"/>
      <p:bold r:id="rId18"/>
      <p:italic r:id="rId19"/>
      <p:boldItalic r:id="rId20"/>
    </p:embeddedFont>
    <p:embeddedFont>
      <p:font typeface="Lora" pitchFamily="2"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8" d="100"/>
          <a:sy n="68" d="100"/>
        </p:scale>
        <p:origin x="79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169920" cy="48006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143587" y="0"/>
            <a:ext cx="3169920" cy="480060"/>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31520" y="4560570"/>
            <a:ext cx="5852160" cy="432054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119474"/>
            <a:ext cx="3169920" cy="48006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143587" y="9119474"/>
            <a:ext cx="3169920" cy="480060"/>
          </a:xfrm>
          <a:prstGeom prst="rect">
            <a:avLst/>
          </a:prstGeom>
          <a:noFill/>
          <a:ln>
            <a:noFill/>
          </a:ln>
        </p:spPr>
        <p:txBody>
          <a:bodyPr spcFirstLastPara="1" wrap="square" lIns="96625" tIns="48300" rIns="96625" bIns="48300" anchor="b" anchorCtr="0">
            <a:noAutofit/>
          </a:bodyPr>
          <a:lstStyle/>
          <a:p>
            <a:pPr marL="0" marR="0" lvl="0" indent="0" algn="r" rtl="0">
              <a:spcBef>
                <a:spcPts val="0"/>
              </a:spcBef>
              <a:spcAft>
                <a:spcPts val="0"/>
              </a:spcAft>
              <a:buNone/>
            </a:pPr>
            <a:fld id="{00000000-1234-1234-1234-123412341234}" type="slidenum">
              <a:rPr lang="en-US" sz="1300" b="0" i="0" u="none" strike="noStrike" cap="none">
                <a:solidFill>
                  <a:schemeClr val="dk1"/>
                </a:solidFill>
                <a:latin typeface="Calibri"/>
                <a:ea typeface="Calibri"/>
                <a:cs typeface="Calibri"/>
                <a:sym typeface="Calibri"/>
              </a:rPr>
              <a:t>‹#›</a:t>
            </a:fld>
            <a:endParaRPr sz="13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4:notes"/>
          <p:cNvSpPr txBox="1">
            <a:spLocks noGrp="1"/>
          </p:cNvSpPr>
          <p:nvPr>
            <p:ph type="body" idx="1"/>
          </p:nvPr>
        </p:nvSpPr>
        <p:spPr>
          <a:xfrm>
            <a:off x="731520" y="4560570"/>
            <a:ext cx="5852160" cy="432054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2" name="Google Shape;62;p4: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5e6e5bd755_1_1:notes"/>
          <p:cNvSpPr>
            <a:spLocks noGrp="1" noRot="1" noChangeAspect="1"/>
          </p:cNvSpPr>
          <p:nvPr>
            <p:ph type="sldImg" idx="2"/>
          </p:nvPr>
        </p:nvSpPr>
        <p:spPr>
          <a:xfrm>
            <a:off x="457200" y="720725"/>
            <a:ext cx="6400800" cy="3600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5e6e5bd755_1_1:notes"/>
          <p:cNvSpPr txBox="1">
            <a:spLocks noGrp="1"/>
          </p:cNvSpPr>
          <p:nvPr>
            <p:ph type="body" idx="1"/>
          </p:nvPr>
        </p:nvSpPr>
        <p:spPr>
          <a:xfrm>
            <a:off x="731520" y="4560570"/>
            <a:ext cx="5852100" cy="432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The students in this group are high school students that have been identified as students that do not manage conflict well based on the office referrals for disrespect, insubordination and non violent referrals.</a:t>
            </a:r>
            <a:endParaRPr/>
          </a:p>
        </p:txBody>
      </p:sp>
      <p:sp>
        <p:nvSpPr>
          <p:cNvPr id="69" name="Google Shape;69;g5e6e5bd755_1_1:notes"/>
          <p:cNvSpPr txBox="1">
            <a:spLocks noGrp="1"/>
          </p:cNvSpPr>
          <p:nvPr>
            <p:ph type="sldNum" idx="12"/>
          </p:nvPr>
        </p:nvSpPr>
        <p:spPr>
          <a:xfrm>
            <a:off x="4143587" y="9119474"/>
            <a:ext cx="3169800" cy="480000"/>
          </a:xfrm>
          <a:prstGeom prst="rect">
            <a:avLst/>
          </a:prstGeom>
        </p:spPr>
        <p:txBody>
          <a:bodyPr spcFirstLastPara="1" wrap="square" lIns="96625" tIns="48300" rIns="96625" bIns="483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23ca1c43920_0_102:notes"/>
          <p:cNvSpPr>
            <a:spLocks noGrp="1" noRot="1" noChangeAspect="1"/>
          </p:cNvSpPr>
          <p:nvPr>
            <p:ph type="sldImg" idx="2"/>
          </p:nvPr>
        </p:nvSpPr>
        <p:spPr>
          <a:xfrm>
            <a:off x="457200" y="720725"/>
            <a:ext cx="6400800" cy="3600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23ca1c43920_0_102:notes"/>
          <p:cNvSpPr txBox="1">
            <a:spLocks noGrp="1"/>
          </p:cNvSpPr>
          <p:nvPr>
            <p:ph type="body" idx="1"/>
          </p:nvPr>
        </p:nvSpPr>
        <p:spPr>
          <a:xfrm>
            <a:off x="731520" y="4560570"/>
            <a:ext cx="5852100" cy="432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If you look at the top 3 referral reasons all have to do with disrespect as result of not being able to manage conflict. These students had been confronted by others or by staff and when conflict was brought up they each did not use appropriate ways to handle it. These students showed the need for this group in order to help them manage emotions and learn healthy ways to deal with conflicts. </a:t>
            </a:r>
            <a:endParaRPr/>
          </a:p>
        </p:txBody>
      </p:sp>
      <p:sp>
        <p:nvSpPr>
          <p:cNvPr id="76" name="Google Shape;76;g23ca1c43920_0_102:notes"/>
          <p:cNvSpPr txBox="1">
            <a:spLocks noGrp="1"/>
          </p:cNvSpPr>
          <p:nvPr>
            <p:ph type="sldNum" idx="12"/>
          </p:nvPr>
        </p:nvSpPr>
        <p:spPr>
          <a:xfrm>
            <a:off x="4143587" y="9119474"/>
            <a:ext cx="3169800" cy="480000"/>
          </a:xfrm>
          <a:prstGeom prst="rect">
            <a:avLst/>
          </a:prstGeom>
        </p:spPr>
        <p:txBody>
          <a:bodyPr spcFirstLastPara="1" wrap="square" lIns="96625" tIns="48300" rIns="96625" bIns="483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3ca1c43920_0_108:notes"/>
          <p:cNvSpPr>
            <a:spLocks noGrp="1" noRot="1" noChangeAspect="1"/>
          </p:cNvSpPr>
          <p:nvPr>
            <p:ph type="sldImg" idx="2"/>
          </p:nvPr>
        </p:nvSpPr>
        <p:spPr>
          <a:xfrm>
            <a:off x="457200" y="720725"/>
            <a:ext cx="6400800" cy="3600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3ca1c43920_0_108:notes"/>
          <p:cNvSpPr txBox="1">
            <a:spLocks noGrp="1"/>
          </p:cNvSpPr>
          <p:nvPr>
            <p:ph type="body" idx="1"/>
          </p:nvPr>
        </p:nvSpPr>
        <p:spPr>
          <a:xfrm>
            <a:off x="731520" y="4560570"/>
            <a:ext cx="5852100" cy="432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This was sent out to the students to take during their homerooms. The student responses showed that 40% of the students the students had trouble with conflict management among teachers. The other statistics showed that 48% of students have conflicts with other peers and do not know how to resolve these conflicts. </a:t>
            </a:r>
            <a:endParaRPr/>
          </a:p>
        </p:txBody>
      </p:sp>
      <p:sp>
        <p:nvSpPr>
          <p:cNvPr id="84" name="Google Shape;84;g23ca1c43920_0_108:notes"/>
          <p:cNvSpPr txBox="1">
            <a:spLocks noGrp="1"/>
          </p:cNvSpPr>
          <p:nvPr>
            <p:ph type="sldNum" idx="12"/>
          </p:nvPr>
        </p:nvSpPr>
        <p:spPr>
          <a:xfrm>
            <a:off x="4143587" y="9119474"/>
            <a:ext cx="3169800" cy="480000"/>
          </a:xfrm>
          <a:prstGeom prst="rect">
            <a:avLst/>
          </a:prstGeom>
        </p:spPr>
        <p:txBody>
          <a:bodyPr spcFirstLastPara="1" wrap="square" lIns="96625" tIns="48300" rIns="96625" bIns="483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3e66d9c545_0_2:notes"/>
          <p:cNvSpPr>
            <a:spLocks noGrp="1" noRot="1" noChangeAspect="1"/>
          </p:cNvSpPr>
          <p:nvPr>
            <p:ph type="sldImg" idx="2"/>
          </p:nvPr>
        </p:nvSpPr>
        <p:spPr>
          <a:xfrm>
            <a:off x="457200" y="720725"/>
            <a:ext cx="6400800" cy="3600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23e66d9c545_0_2:notes"/>
          <p:cNvSpPr txBox="1">
            <a:spLocks noGrp="1"/>
          </p:cNvSpPr>
          <p:nvPr>
            <p:ph type="body" idx="1"/>
          </p:nvPr>
        </p:nvSpPr>
        <p:spPr>
          <a:xfrm>
            <a:off x="731520" y="4560570"/>
            <a:ext cx="5852100" cy="432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To screen the students, I printed a list of all our referrals that involved conflicts with others or with teachers and made sure that there was not an violent referrals included. These students were then identified from having the most answers in the form sent out as not understanding how to deal with conflict. I then took out of the 100 students surveyed the top 20 and split them into 4 groups of 5 based on referral amount. The group with the highest amount of conflict referrals was then selected.</a:t>
            </a:r>
            <a:endParaRPr/>
          </a:p>
        </p:txBody>
      </p:sp>
      <p:sp>
        <p:nvSpPr>
          <p:cNvPr id="91" name="Google Shape;91;g23e66d9c545_0_2:notes"/>
          <p:cNvSpPr txBox="1">
            <a:spLocks noGrp="1"/>
          </p:cNvSpPr>
          <p:nvPr>
            <p:ph type="sldNum" idx="12"/>
          </p:nvPr>
        </p:nvSpPr>
        <p:spPr>
          <a:xfrm>
            <a:off x="4143587" y="9119474"/>
            <a:ext cx="3169800" cy="480000"/>
          </a:xfrm>
          <a:prstGeom prst="rect">
            <a:avLst/>
          </a:prstGeom>
        </p:spPr>
        <p:txBody>
          <a:bodyPr spcFirstLastPara="1" wrap="square" lIns="96625" tIns="48300" rIns="96625" bIns="483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419e7fae12_0_0:notes"/>
          <p:cNvSpPr>
            <a:spLocks noGrp="1" noRot="1" noChangeAspect="1"/>
          </p:cNvSpPr>
          <p:nvPr>
            <p:ph type="sldImg" idx="2"/>
          </p:nvPr>
        </p:nvSpPr>
        <p:spPr>
          <a:xfrm>
            <a:off x="457200" y="720725"/>
            <a:ext cx="6400800" cy="3600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419e7fae12_0_0:notes"/>
          <p:cNvSpPr txBox="1">
            <a:spLocks noGrp="1"/>
          </p:cNvSpPr>
          <p:nvPr>
            <p:ph type="body" idx="1"/>
          </p:nvPr>
        </p:nvSpPr>
        <p:spPr>
          <a:xfrm>
            <a:off x="731520" y="4560570"/>
            <a:ext cx="5852100" cy="432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I wanted to test the students on how they felt they managed conflict now and then test them after they learned some skills. I believe that each student benefits from this group by the numbers showing the increase in scores being that they were “more confident” in handling conflict than before. </a:t>
            </a:r>
            <a:endParaRPr/>
          </a:p>
        </p:txBody>
      </p:sp>
      <p:sp>
        <p:nvSpPr>
          <p:cNvPr id="98" name="Google Shape;98;g2419e7fae12_0_0:notes"/>
          <p:cNvSpPr txBox="1">
            <a:spLocks noGrp="1"/>
          </p:cNvSpPr>
          <p:nvPr>
            <p:ph type="sldNum" idx="12"/>
          </p:nvPr>
        </p:nvSpPr>
        <p:spPr>
          <a:xfrm>
            <a:off x="4143587" y="9119474"/>
            <a:ext cx="3169800" cy="480000"/>
          </a:xfrm>
          <a:prstGeom prst="rect">
            <a:avLst/>
          </a:prstGeom>
        </p:spPr>
        <p:txBody>
          <a:bodyPr spcFirstLastPara="1" wrap="square" lIns="96625" tIns="48300" rIns="96625" bIns="483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419e7fae12_0_8:notes"/>
          <p:cNvSpPr>
            <a:spLocks noGrp="1" noRot="1" noChangeAspect="1"/>
          </p:cNvSpPr>
          <p:nvPr>
            <p:ph type="sldImg" idx="2"/>
          </p:nvPr>
        </p:nvSpPr>
        <p:spPr>
          <a:xfrm>
            <a:off x="457200" y="720725"/>
            <a:ext cx="6400800" cy="3600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419e7fae12_0_8:notes"/>
          <p:cNvSpPr txBox="1">
            <a:spLocks noGrp="1"/>
          </p:cNvSpPr>
          <p:nvPr>
            <p:ph type="body" idx="1"/>
          </p:nvPr>
        </p:nvSpPr>
        <p:spPr>
          <a:xfrm>
            <a:off x="731520" y="4560570"/>
            <a:ext cx="5852100" cy="432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The listed standards are what this group was able to achieve in the weeks spent together. We worked on promoting the students self awareness and sensitivity to others as we looked at how our actions affect other people. We also worked to emotionally and socially develop by learning to control our emotions in situations and be able to address conflict in a calm manner.  Lastly, we worked to promote a safe school by having this group work with each other and agree that if one of them was dealing with conflict they could come to the other members for help.</a:t>
            </a:r>
            <a:endParaRPr/>
          </a:p>
        </p:txBody>
      </p:sp>
      <p:sp>
        <p:nvSpPr>
          <p:cNvPr id="105" name="Google Shape;105;g2419e7fae12_0_8:notes"/>
          <p:cNvSpPr txBox="1">
            <a:spLocks noGrp="1"/>
          </p:cNvSpPr>
          <p:nvPr>
            <p:ph type="sldNum" idx="12"/>
          </p:nvPr>
        </p:nvSpPr>
        <p:spPr>
          <a:xfrm>
            <a:off x="4143587" y="9119474"/>
            <a:ext cx="3169800" cy="480000"/>
          </a:xfrm>
          <a:prstGeom prst="rect">
            <a:avLst/>
          </a:prstGeom>
        </p:spPr>
        <p:txBody>
          <a:bodyPr spcFirstLastPara="1" wrap="square" lIns="96625" tIns="48300" rIns="96625" bIns="483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2419e7fae12_0_14:notes"/>
          <p:cNvSpPr>
            <a:spLocks noGrp="1" noRot="1" noChangeAspect="1"/>
          </p:cNvSpPr>
          <p:nvPr>
            <p:ph type="sldImg" idx="2"/>
          </p:nvPr>
        </p:nvSpPr>
        <p:spPr>
          <a:xfrm>
            <a:off x="457200" y="720725"/>
            <a:ext cx="6400800" cy="3600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2419e7fae12_0_14:notes"/>
          <p:cNvSpPr txBox="1">
            <a:spLocks noGrp="1"/>
          </p:cNvSpPr>
          <p:nvPr>
            <p:ph type="body" idx="1"/>
          </p:nvPr>
        </p:nvSpPr>
        <p:spPr>
          <a:xfrm>
            <a:off x="731520" y="4560570"/>
            <a:ext cx="5852100" cy="432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The school that I am working in is very diverse so I did not worry about having diversity within my small group. I did want to avoid any bias as well as make sure that all members of the group were participating so we set group norms on day one that involved input from all members.</a:t>
            </a:r>
            <a:endParaRPr/>
          </a:p>
        </p:txBody>
      </p:sp>
      <p:sp>
        <p:nvSpPr>
          <p:cNvPr id="112" name="Google Shape;112;g2419e7fae12_0_14:notes"/>
          <p:cNvSpPr txBox="1">
            <a:spLocks noGrp="1"/>
          </p:cNvSpPr>
          <p:nvPr>
            <p:ph type="sldNum" idx="12"/>
          </p:nvPr>
        </p:nvSpPr>
        <p:spPr>
          <a:xfrm>
            <a:off x="4143587" y="9119474"/>
            <a:ext cx="3169800" cy="480000"/>
          </a:xfrm>
          <a:prstGeom prst="rect">
            <a:avLst/>
          </a:prstGeom>
        </p:spPr>
        <p:txBody>
          <a:bodyPr spcFirstLastPara="1" wrap="square" lIns="96625" tIns="48300" rIns="96625" bIns="483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2419e7fae12_0_20:notes"/>
          <p:cNvSpPr>
            <a:spLocks noGrp="1" noRot="1" noChangeAspect="1"/>
          </p:cNvSpPr>
          <p:nvPr>
            <p:ph type="sldImg" idx="2"/>
          </p:nvPr>
        </p:nvSpPr>
        <p:spPr>
          <a:xfrm>
            <a:off x="457200" y="720725"/>
            <a:ext cx="6400800" cy="3600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2419e7fae12_0_20:notes"/>
          <p:cNvSpPr txBox="1">
            <a:spLocks noGrp="1"/>
          </p:cNvSpPr>
          <p:nvPr>
            <p:ph type="body" idx="1"/>
          </p:nvPr>
        </p:nvSpPr>
        <p:spPr>
          <a:xfrm>
            <a:off x="731520" y="4560570"/>
            <a:ext cx="5852100" cy="432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Each of the students involved in the small group decreased referrals over the month they were involved and the post test came back with higher positive responses on dealing with conflict and knowing what to do. This showed that though it may not have dealt directly with the group techniques we practiced, but something about this group changed over the time we spent together to decrease the conflicts within these students lives. </a:t>
            </a:r>
            <a:endParaRPr/>
          </a:p>
        </p:txBody>
      </p:sp>
      <p:sp>
        <p:nvSpPr>
          <p:cNvPr id="119" name="Google Shape;119;g2419e7fae12_0_20:notes"/>
          <p:cNvSpPr txBox="1">
            <a:spLocks noGrp="1"/>
          </p:cNvSpPr>
          <p:nvPr>
            <p:ph type="sldNum" idx="12"/>
          </p:nvPr>
        </p:nvSpPr>
        <p:spPr>
          <a:xfrm>
            <a:off x="4143587" y="9119474"/>
            <a:ext cx="3169800" cy="480000"/>
          </a:xfrm>
          <a:prstGeom prst="rect">
            <a:avLst/>
          </a:prstGeom>
        </p:spPr>
        <p:txBody>
          <a:bodyPr spcFirstLastPara="1" wrap="square" lIns="96625" tIns="48300" rIns="96625" bIns="483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2419e7fae12_0_26:notes"/>
          <p:cNvSpPr>
            <a:spLocks noGrp="1" noRot="1" noChangeAspect="1"/>
          </p:cNvSpPr>
          <p:nvPr>
            <p:ph type="sldImg" idx="2"/>
          </p:nvPr>
        </p:nvSpPr>
        <p:spPr>
          <a:xfrm>
            <a:off x="457200" y="720725"/>
            <a:ext cx="6400800" cy="36006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2419e7fae12_0_26:notes"/>
          <p:cNvSpPr txBox="1">
            <a:spLocks noGrp="1"/>
          </p:cNvSpPr>
          <p:nvPr>
            <p:ph type="body" idx="1"/>
          </p:nvPr>
        </p:nvSpPr>
        <p:spPr>
          <a:xfrm>
            <a:off x="731520" y="4560570"/>
            <a:ext cx="5852100" cy="432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g2419e7fae12_0_26:notes"/>
          <p:cNvSpPr txBox="1">
            <a:spLocks noGrp="1"/>
          </p:cNvSpPr>
          <p:nvPr>
            <p:ph type="sldNum" idx="12"/>
          </p:nvPr>
        </p:nvSpPr>
        <p:spPr>
          <a:xfrm>
            <a:off x="4143587" y="9119474"/>
            <a:ext cx="3169800" cy="480000"/>
          </a:xfrm>
          <a:prstGeom prst="rect">
            <a:avLst/>
          </a:prstGeom>
        </p:spPr>
        <p:txBody>
          <a:bodyPr spcFirstLastPara="1" wrap="square" lIns="96625" tIns="48300" rIns="96625" bIns="483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415611" y="992767"/>
            <a:ext cx="11360700" cy="27369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6900"/>
              <a:buNone/>
              <a:defRPr sz="69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15" name="Google Shape;15;p2"/>
          <p:cNvSpPr txBox="1">
            <a:spLocks noGrp="1"/>
          </p:cNvSpPr>
          <p:nvPr>
            <p:ph type="subTitle" idx="1"/>
          </p:nvPr>
        </p:nvSpPr>
        <p:spPr>
          <a:xfrm>
            <a:off x="415600" y="3778833"/>
            <a:ext cx="11360700" cy="10569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6" name="Google Shape;16;p2"/>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9" name="Google Shape;19;p3"/>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2" name="Google Shape;22;p4"/>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23" name="Google Shape;23;p4"/>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6" name="Google Shape;26;p5"/>
          <p:cNvSpPr txBox="1">
            <a:spLocks noGrp="1"/>
          </p:cNvSpPr>
          <p:nvPr>
            <p:ph type="body" idx="1"/>
          </p:nvPr>
        </p:nvSpPr>
        <p:spPr>
          <a:xfrm>
            <a:off x="415600" y="1536633"/>
            <a:ext cx="5333100" cy="4555200"/>
          </a:xfrm>
          <a:prstGeom prst="rect">
            <a:avLst/>
          </a:prstGeom>
        </p:spPr>
        <p:txBody>
          <a:bodyPr spcFirstLastPara="1" wrap="square" lIns="121900" tIns="121900" rIns="121900" bIns="121900" anchor="t" anchorCtr="0">
            <a:normAutofit/>
          </a:bodyPr>
          <a:lstStyle>
            <a:lvl1pPr marL="457200" lvl="0" indent="-349250">
              <a:spcBef>
                <a:spcPts val="0"/>
              </a:spcBef>
              <a:spcAft>
                <a:spcPts val="0"/>
              </a:spcAft>
              <a:buSzPts val="1900"/>
              <a:buChar char="●"/>
              <a:defRPr sz="19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27" name="Google Shape;27;p5"/>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49250">
              <a:spcBef>
                <a:spcPts val="0"/>
              </a:spcBef>
              <a:spcAft>
                <a:spcPts val="0"/>
              </a:spcAft>
              <a:buSzPts val="1900"/>
              <a:buChar char="●"/>
              <a:defRPr sz="19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28" name="Google Shape;28;p5"/>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31" name="Google Shape;31;p6"/>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415600" y="740800"/>
            <a:ext cx="3744000" cy="1007700"/>
          </a:xfrm>
          <a:prstGeom prst="rect">
            <a:avLst/>
          </a:prstGeom>
        </p:spPr>
        <p:txBody>
          <a:bodyPr spcFirstLastPara="1" wrap="square" lIns="121900" tIns="121900" rIns="121900" bIns="121900" anchor="b" anchorCtr="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34" name="Google Shape;34;p7"/>
          <p:cNvSpPr txBox="1">
            <a:spLocks noGrp="1"/>
          </p:cNvSpPr>
          <p:nvPr>
            <p:ph type="body" idx="1"/>
          </p:nvPr>
        </p:nvSpPr>
        <p:spPr>
          <a:xfrm>
            <a:off x="415600" y="1852800"/>
            <a:ext cx="3744000" cy="4239300"/>
          </a:xfrm>
          <a:prstGeom prst="rect">
            <a:avLst/>
          </a:prstGeom>
        </p:spPr>
        <p:txBody>
          <a:bodyPr spcFirstLastPara="1" wrap="square" lIns="121900" tIns="121900" rIns="121900" bIns="121900" anchor="t" anchorCtr="0">
            <a:normAutofit/>
          </a:bodyPr>
          <a:lstStyle>
            <a:lvl1pPr marL="457200" lvl="0" indent="-330200">
              <a:spcBef>
                <a:spcPts val="0"/>
              </a:spcBef>
              <a:spcAft>
                <a:spcPts val="0"/>
              </a:spcAft>
              <a:buSzPts val="1600"/>
              <a:buChar char="●"/>
              <a:defRPr sz="16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35" name="Google Shape;35;p7"/>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653667" y="600200"/>
            <a:ext cx="8490300" cy="5454300"/>
          </a:xfrm>
          <a:prstGeom prst="rect">
            <a:avLst/>
          </a:prstGeom>
        </p:spPr>
        <p:txBody>
          <a:bodyPr spcFirstLastPara="1" wrap="square" lIns="121900" tIns="121900" rIns="121900" bIns="121900" anchor="ctr" anchorCtr="0">
            <a:norm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a:endParaRPr/>
          </a:p>
        </p:txBody>
      </p:sp>
      <p:sp>
        <p:nvSpPr>
          <p:cNvPr id="38" name="Google Shape;38;p8"/>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1" name="Google Shape;41;p9"/>
          <p:cNvSpPr txBox="1">
            <a:spLocks noGrp="1"/>
          </p:cNvSpPr>
          <p:nvPr>
            <p:ph type="title"/>
          </p:nvPr>
        </p:nvSpPr>
        <p:spPr>
          <a:xfrm>
            <a:off x="354000" y="1644233"/>
            <a:ext cx="5393700" cy="19764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42" name="Google Shape;42;p9"/>
          <p:cNvSpPr txBox="1">
            <a:spLocks noGrp="1"/>
          </p:cNvSpPr>
          <p:nvPr>
            <p:ph type="subTitle" idx="1"/>
          </p:nvPr>
        </p:nvSpPr>
        <p:spPr>
          <a:xfrm>
            <a:off x="354000" y="3737433"/>
            <a:ext cx="5393700" cy="16467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3" name="Google Shape;43;p9"/>
          <p:cNvSpPr txBox="1">
            <a:spLocks noGrp="1"/>
          </p:cNvSpPr>
          <p:nvPr>
            <p:ph type="body" idx="2"/>
          </p:nvPr>
        </p:nvSpPr>
        <p:spPr>
          <a:xfrm>
            <a:off x="6586000" y="965433"/>
            <a:ext cx="5115900" cy="4926900"/>
          </a:xfrm>
          <a:prstGeom prst="rect">
            <a:avLst/>
          </a:prstGeom>
        </p:spPr>
        <p:txBody>
          <a:bodyPr spcFirstLastPara="1" wrap="square" lIns="121900" tIns="121900" rIns="121900" bIns="121900" anchor="ctr"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44" name="Google Shape;44;p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415600" y="5640767"/>
            <a:ext cx="7998300" cy="8067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2400"/>
              <a:buNone/>
              <a:defRPr/>
            </a:lvl1pPr>
          </a:lstStyle>
          <a:p>
            <a:endParaRPr/>
          </a:p>
        </p:txBody>
      </p:sp>
      <p:sp>
        <p:nvSpPr>
          <p:cNvPr id="47" name="Google Shape;47;p10"/>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txBox="1">
            <a:spLocks noGrp="1"/>
          </p:cNvSpPr>
          <p:nvPr>
            <p:ph type="title" hasCustomPrompt="1"/>
          </p:nvPr>
        </p:nvSpPr>
        <p:spPr>
          <a:xfrm>
            <a:off x="415600" y="1474833"/>
            <a:ext cx="11360700" cy="26181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0" name="Google Shape;50;p11"/>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rmAutofit/>
          </a:bodyPr>
          <a:lstStyle>
            <a:lvl1pPr marL="457200" lvl="0" indent="-381000" algn="ctr">
              <a:spcBef>
                <a:spcPts val="0"/>
              </a:spcBef>
              <a:spcAft>
                <a:spcPts val="0"/>
              </a:spcAft>
              <a:buSzPts val="2400"/>
              <a:buChar char="●"/>
              <a:defRPr/>
            </a:lvl1pPr>
            <a:lvl2pPr marL="914400" lvl="1" indent="-349250" algn="ctr">
              <a:spcBef>
                <a:spcPts val="0"/>
              </a:spcBef>
              <a:spcAft>
                <a:spcPts val="0"/>
              </a:spcAft>
              <a:buSzPts val="1900"/>
              <a:buChar char="○"/>
              <a:defRPr/>
            </a:lvl2pPr>
            <a:lvl3pPr marL="1371600" lvl="2" indent="-349250" algn="ctr">
              <a:spcBef>
                <a:spcPts val="0"/>
              </a:spcBef>
              <a:spcAft>
                <a:spcPts val="0"/>
              </a:spcAft>
              <a:buSzPts val="1900"/>
              <a:buChar char="■"/>
              <a:defRPr/>
            </a:lvl3pPr>
            <a:lvl4pPr marL="1828800" lvl="3" indent="-349250" algn="ctr">
              <a:spcBef>
                <a:spcPts val="0"/>
              </a:spcBef>
              <a:spcAft>
                <a:spcPts val="0"/>
              </a:spcAft>
              <a:buSzPts val="1900"/>
              <a:buChar char="●"/>
              <a:defRPr/>
            </a:lvl4pPr>
            <a:lvl5pPr marL="2286000" lvl="4" indent="-349250" algn="ctr">
              <a:spcBef>
                <a:spcPts val="0"/>
              </a:spcBef>
              <a:spcAft>
                <a:spcPts val="0"/>
              </a:spcAft>
              <a:buSzPts val="1900"/>
              <a:buChar char="○"/>
              <a:defRPr/>
            </a:lvl5pPr>
            <a:lvl6pPr marL="2743200" lvl="5" indent="-349250" algn="ctr">
              <a:spcBef>
                <a:spcPts val="0"/>
              </a:spcBef>
              <a:spcAft>
                <a:spcPts val="0"/>
              </a:spcAft>
              <a:buSzPts val="1900"/>
              <a:buChar char="■"/>
              <a:defRPr/>
            </a:lvl6pPr>
            <a:lvl7pPr marL="3200400" lvl="6" indent="-349250" algn="ctr">
              <a:spcBef>
                <a:spcPts val="0"/>
              </a:spcBef>
              <a:spcAft>
                <a:spcPts val="0"/>
              </a:spcAft>
              <a:buSzPts val="1900"/>
              <a:buChar char="●"/>
              <a:defRPr/>
            </a:lvl7pPr>
            <a:lvl8pPr marL="3657600" lvl="7" indent="-349250" algn="ctr">
              <a:spcBef>
                <a:spcPts val="0"/>
              </a:spcBef>
              <a:spcAft>
                <a:spcPts val="0"/>
              </a:spcAft>
              <a:buSzPts val="1900"/>
              <a:buChar char="○"/>
              <a:defRPr/>
            </a:lvl8pPr>
            <a:lvl9pPr marL="4114800" lvl="8" indent="-349250" algn="ctr">
              <a:spcBef>
                <a:spcPts val="0"/>
              </a:spcBef>
              <a:spcAft>
                <a:spcPts val="0"/>
              </a:spcAft>
              <a:buSzPts val="1900"/>
              <a:buChar char="■"/>
              <a:defRPr/>
            </a:lvl9pPr>
          </a:lstStyle>
          <a:p>
            <a:endParaRPr/>
          </a:p>
        </p:txBody>
      </p:sp>
      <p:sp>
        <p:nvSpPr>
          <p:cNvPr id="51" name="Google Shape;51;p11"/>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4"/>
        <p:cNvGrpSpPr/>
        <p:nvPr/>
      </p:nvGrpSpPr>
      <p:grpSpPr>
        <a:xfrm>
          <a:off x="0" y="0"/>
          <a:ext cx="0" cy="0"/>
          <a:chOff x="0" y="0"/>
          <a:chExt cx="0" cy="0"/>
        </a:xfrm>
      </p:grpSpPr>
      <p:sp>
        <p:nvSpPr>
          <p:cNvPr id="55" name="Google Shape;55;p13"/>
          <p:cNvSpPr txBox="1">
            <a:spLocks noGrp="1"/>
          </p:cNvSpPr>
          <p:nvPr>
            <p:ph type="title"/>
          </p:nvPr>
        </p:nvSpPr>
        <p:spPr>
          <a:xfrm>
            <a:off x="677334" y="609600"/>
            <a:ext cx="8596800" cy="1320900"/>
          </a:xfrm>
          <a:prstGeom prst="rect">
            <a:avLst/>
          </a:prstGeom>
          <a:noFill/>
          <a:ln>
            <a:noFill/>
          </a:ln>
        </p:spPr>
        <p:txBody>
          <a:bodyPr spcFirstLastPara="1" wrap="square" lIns="121900" tIns="121900" rIns="121900" bIns="121900" anchor="t" anchorCtr="0">
            <a:normAutofit/>
          </a:bodyPr>
          <a:lstStyle>
            <a:lvl1pPr marL="0" marR="0" lvl="0" indent="0" algn="l" rtl="0">
              <a:spcBef>
                <a:spcPts val="0"/>
              </a:spcBef>
              <a:spcAft>
                <a:spcPts val="0"/>
              </a:spcAft>
              <a:buClr>
                <a:schemeClr val="accent1"/>
              </a:buClr>
              <a:buSzPts val="3700"/>
              <a:buFont typeface="Candara"/>
              <a:buNone/>
              <a:defRPr sz="3600" b="0" i="0" u="none" strike="noStrike" cap="none">
                <a:solidFill>
                  <a:schemeClr val="accent1"/>
                </a:solidFill>
                <a:latin typeface="Candara"/>
                <a:ea typeface="Candara"/>
                <a:cs typeface="Candara"/>
                <a:sym typeface="Candara"/>
              </a:defRPr>
            </a:lvl1pPr>
            <a:lvl2pPr marL="0" marR="0" lvl="1" indent="0" algn="l" rtl="0">
              <a:spcBef>
                <a:spcPts val="0"/>
              </a:spcBef>
              <a:spcAft>
                <a:spcPts val="0"/>
              </a:spcAft>
              <a:buSzPts val="3700"/>
              <a:buNone/>
              <a:defRPr sz="1800" b="0" i="0" u="none" strike="noStrike" cap="none">
                <a:solidFill>
                  <a:schemeClr val="dk2"/>
                </a:solidFill>
              </a:defRPr>
            </a:lvl2pPr>
            <a:lvl3pPr marL="0" marR="0" lvl="2" indent="0" algn="l" rtl="0">
              <a:spcBef>
                <a:spcPts val="0"/>
              </a:spcBef>
              <a:spcAft>
                <a:spcPts val="0"/>
              </a:spcAft>
              <a:buSzPts val="3700"/>
              <a:buNone/>
              <a:defRPr sz="1800" b="0" i="0" u="none" strike="noStrike" cap="none">
                <a:solidFill>
                  <a:schemeClr val="dk2"/>
                </a:solidFill>
              </a:defRPr>
            </a:lvl3pPr>
            <a:lvl4pPr marL="0" marR="0" lvl="3" indent="0" algn="l" rtl="0">
              <a:spcBef>
                <a:spcPts val="0"/>
              </a:spcBef>
              <a:spcAft>
                <a:spcPts val="0"/>
              </a:spcAft>
              <a:buSzPts val="3700"/>
              <a:buNone/>
              <a:defRPr sz="1800" b="0" i="0" u="none" strike="noStrike" cap="none">
                <a:solidFill>
                  <a:schemeClr val="dk2"/>
                </a:solidFill>
              </a:defRPr>
            </a:lvl4pPr>
            <a:lvl5pPr marL="0" marR="0" lvl="4" indent="0" algn="l" rtl="0">
              <a:spcBef>
                <a:spcPts val="0"/>
              </a:spcBef>
              <a:spcAft>
                <a:spcPts val="0"/>
              </a:spcAft>
              <a:buSzPts val="3700"/>
              <a:buNone/>
              <a:defRPr sz="1800" b="0" i="0" u="none" strike="noStrike" cap="none">
                <a:solidFill>
                  <a:schemeClr val="dk2"/>
                </a:solidFill>
              </a:defRPr>
            </a:lvl5pPr>
            <a:lvl6pPr marL="0" marR="0" lvl="5" indent="0" algn="l" rtl="0">
              <a:spcBef>
                <a:spcPts val="0"/>
              </a:spcBef>
              <a:spcAft>
                <a:spcPts val="0"/>
              </a:spcAft>
              <a:buSzPts val="3700"/>
              <a:buNone/>
              <a:defRPr sz="1800" b="0" i="0" u="none" strike="noStrike" cap="none">
                <a:solidFill>
                  <a:schemeClr val="dk2"/>
                </a:solidFill>
              </a:defRPr>
            </a:lvl6pPr>
            <a:lvl7pPr marL="0" marR="0" lvl="6" indent="0" algn="l" rtl="0">
              <a:spcBef>
                <a:spcPts val="0"/>
              </a:spcBef>
              <a:spcAft>
                <a:spcPts val="0"/>
              </a:spcAft>
              <a:buSzPts val="3700"/>
              <a:buNone/>
              <a:defRPr sz="1800" b="0" i="0" u="none" strike="noStrike" cap="none">
                <a:solidFill>
                  <a:schemeClr val="dk2"/>
                </a:solidFill>
              </a:defRPr>
            </a:lvl7pPr>
            <a:lvl8pPr marL="0" marR="0" lvl="7" indent="0" algn="l" rtl="0">
              <a:spcBef>
                <a:spcPts val="0"/>
              </a:spcBef>
              <a:spcAft>
                <a:spcPts val="0"/>
              </a:spcAft>
              <a:buSzPts val="3700"/>
              <a:buNone/>
              <a:defRPr sz="1800" b="0" i="0" u="none" strike="noStrike" cap="none">
                <a:solidFill>
                  <a:schemeClr val="dk2"/>
                </a:solidFill>
              </a:defRPr>
            </a:lvl8pPr>
            <a:lvl9pPr marL="0" marR="0" lvl="8" indent="0" algn="l" rtl="0">
              <a:spcBef>
                <a:spcPts val="0"/>
              </a:spcBef>
              <a:spcAft>
                <a:spcPts val="0"/>
              </a:spcAft>
              <a:buSzPts val="3700"/>
              <a:buNone/>
              <a:defRPr sz="1800" b="0" i="0" u="none" strike="noStrike" cap="none">
                <a:solidFill>
                  <a:schemeClr val="dk2"/>
                </a:solidFill>
              </a:defRPr>
            </a:lvl9pPr>
          </a:lstStyle>
          <a:p>
            <a:endParaRPr/>
          </a:p>
        </p:txBody>
      </p:sp>
      <p:sp>
        <p:nvSpPr>
          <p:cNvPr id="56" name="Google Shape;56;p13"/>
          <p:cNvSpPr txBox="1">
            <a:spLocks noGrp="1"/>
          </p:cNvSpPr>
          <p:nvPr>
            <p:ph type="body" idx="1"/>
          </p:nvPr>
        </p:nvSpPr>
        <p:spPr>
          <a:xfrm>
            <a:off x="677334" y="2160589"/>
            <a:ext cx="8596800" cy="3880800"/>
          </a:xfrm>
          <a:prstGeom prst="rect">
            <a:avLst/>
          </a:prstGeom>
          <a:noFill/>
          <a:ln>
            <a:noFill/>
          </a:ln>
        </p:spPr>
        <p:txBody>
          <a:bodyPr spcFirstLastPara="1" wrap="square" lIns="121900" tIns="121900" rIns="121900" bIns="121900" anchor="t" anchorCtr="0">
            <a:normAutofit/>
          </a:bodyPr>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3F3F3F"/>
                </a:solidFill>
                <a:latin typeface="Candara"/>
                <a:ea typeface="Candara"/>
                <a:cs typeface="Candara"/>
                <a:sym typeface="Candara"/>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3F3F3F"/>
                </a:solidFill>
                <a:latin typeface="Candara"/>
                <a:ea typeface="Candara"/>
                <a:cs typeface="Candara"/>
                <a:sym typeface="Candara"/>
              </a:defRPr>
            </a:lvl2pPr>
            <a:lvl3pPr marL="1371600" marR="0" lvl="2" indent="-299719" algn="l" rtl="0">
              <a:spcBef>
                <a:spcPts val="1000"/>
              </a:spcBef>
              <a:spcAft>
                <a:spcPts val="0"/>
              </a:spcAft>
              <a:buClr>
                <a:schemeClr val="accent1"/>
              </a:buClr>
              <a:buSzPts val="1120"/>
              <a:buFont typeface="Noto Sans Symbols"/>
              <a:buChar char="▶"/>
              <a:defRPr sz="1400" b="0" i="0" u="none" strike="noStrike" cap="none">
                <a:solidFill>
                  <a:srgbClr val="3F3F3F"/>
                </a:solidFill>
                <a:latin typeface="Candara"/>
                <a:ea typeface="Candara"/>
                <a:cs typeface="Candara"/>
                <a:sym typeface="Candara"/>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ndara"/>
                <a:ea typeface="Candara"/>
                <a:cs typeface="Candara"/>
                <a:sym typeface="Candara"/>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ndara"/>
                <a:ea typeface="Candara"/>
                <a:cs typeface="Candara"/>
                <a:sym typeface="Candara"/>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ndara"/>
                <a:ea typeface="Candara"/>
                <a:cs typeface="Candara"/>
                <a:sym typeface="Candara"/>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ndara"/>
                <a:ea typeface="Candara"/>
                <a:cs typeface="Candara"/>
                <a:sym typeface="Candara"/>
              </a:defRPr>
            </a:lvl7pPr>
            <a:lvl8pPr marL="3657600" marR="0" lvl="7"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ndara"/>
                <a:ea typeface="Candara"/>
                <a:cs typeface="Candara"/>
                <a:sym typeface="Candara"/>
              </a:defRPr>
            </a:lvl8pPr>
            <a:lvl9pPr marL="4114800" marR="0" lvl="8"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ndara"/>
                <a:ea typeface="Candara"/>
                <a:cs typeface="Candara"/>
                <a:sym typeface="Candara"/>
              </a:defRPr>
            </a:lvl9pPr>
          </a:lstStyle>
          <a:p>
            <a:endParaRPr/>
          </a:p>
        </p:txBody>
      </p:sp>
      <p:sp>
        <p:nvSpPr>
          <p:cNvPr id="57" name="Google Shape;57;p13"/>
          <p:cNvSpPr txBox="1">
            <a:spLocks noGrp="1"/>
          </p:cNvSpPr>
          <p:nvPr>
            <p:ph type="dt" idx="10"/>
          </p:nvPr>
        </p:nvSpPr>
        <p:spPr>
          <a:xfrm>
            <a:off x="7205133" y="6041362"/>
            <a:ext cx="912000" cy="365100"/>
          </a:xfrm>
          <a:prstGeom prst="rect">
            <a:avLst/>
          </a:prstGeom>
          <a:noFill/>
          <a:ln>
            <a:noFill/>
          </a:ln>
        </p:spPr>
        <p:txBody>
          <a:bodyPr spcFirstLastPara="1" wrap="square" lIns="91425" tIns="91425" rIns="91425" bIns="91425" anchor="ctr" anchorCtr="0">
            <a:noAutofit/>
          </a:bodyPr>
          <a:lstStyle>
            <a:lvl1pPr marL="0" marR="0" lvl="0" indent="0" algn="r" rtl="0">
              <a:spcBef>
                <a:spcPts val="0"/>
              </a:spcBef>
              <a:spcAft>
                <a:spcPts val="0"/>
              </a:spcAft>
              <a:buSzPts val="1400"/>
              <a:buNone/>
              <a:defRPr sz="900" b="0" i="0" u="none" strike="noStrike" cap="none">
                <a:solidFill>
                  <a:srgbClr val="888888"/>
                </a:solidFill>
                <a:latin typeface="Candara"/>
                <a:ea typeface="Candara"/>
                <a:cs typeface="Candara"/>
                <a:sym typeface="Candara"/>
              </a:defRPr>
            </a:lvl1pPr>
            <a:lvl2pPr marL="457200" marR="0" lvl="1" indent="0"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L="914400" marR="0" lvl="2" indent="0"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L="1371600" marR="0" lvl="3" indent="0"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L="1828800" marR="0" lvl="4" indent="0"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L="2286000" marR="0" lvl="5" indent="0"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L="2743200" marR="0" lvl="6" indent="0"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L="3200400" marR="0" lvl="7" indent="0"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L="3657600" marR="0" lvl="8" indent="0"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58" name="Google Shape;58;p13"/>
          <p:cNvSpPr txBox="1">
            <a:spLocks noGrp="1"/>
          </p:cNvSpPr>
          <p:nvPr>
            <p:ph type="ftr" idx="11"/>
          </p:nvPr>
        </p:nvSpPr>
        <p:spPr>
          <a:xfrm>
            <a:off x="677334" y="6041362"/>
            <a:ext cx="6297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900" b="0" i="0" u="none" strike="noStrike" cap="none">
                <a:solidFill>
                  <a:srgbClr val="888888"/>
                </a:solidFill>
                <a:latin typeface="Candara"/>
                <a:ea typeface="Candara"/>
                <a:cs typeface="Candara"/>
                <a:sym typeface="Candara"/>
              </a:defRPr>
            </a:lvl1pPr>
            <a:lvl2pPr marL="457200" marR="0" lvl="1" indent="0"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L="914400" marR="0" lvl="2" indent="0"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L="1371600" marR="0" lvl="3" indent="0"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L="1828800" marR="0" lvl="4" indent="0"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L="2286000" marR="0" lvl="5" indent="0"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L="2743200" marR="0" lvl="6" indent="0"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L="3200400" marR="0" lvl="7" indent="0"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L="3657600" marR="0" lvl="8" indent="0"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59" name="Google Shape;59;p13"/>
          <p:cNvSpPr txBox="1">
            <a:spLocks noGrp="1"/>
          </p:cNvSpPr>
          <p:nvPr>
            <p:ph type="sldNum" idx="12"/>
          </p:nvPr>
        </p:nvSpPr>
        <p:spPr>
          <a:xfrm>
            <a:off x="8590663" y="6041362"/>
            <a:ext cx="683400" cy="365100"/>
          </a:xfrm>
          <a:prstGeom prst="rect">
            <a:avLst/>
          </a:prstGeom>
          <a:noFill/>
          <a:ln>
            <a:noFill/>
          </a:ln>
        </p:spPr>
        <p:txBody>
          <a:bodyPr spcFirstLastPara="1" wrap="square" lIns="91425" tIns="45700" rIns="91425" bIns="45700" anchor="ctr" anchorCtr="0">
            <a:normAutofit/>
          </a:bodyPr>
          <a:lstStyle>
            <a:lvl1pPr marL="0" marR="0" lvl="0" indent="0" algn="r" rtl="0">
              <a:spcBef>
                <a:spcPts val="0"/>
              </a:spcBef>
              <a:buNone/>
              <a:defRPr sz="900" b="0" i="0" u="none" strike="noStrike" cap="none">
                <a:solidFill>
                  <a:schemeClr val="accent1"/>
                </a:solidFill>
                <a:latin typeface="Candara"/>
                <a:ea typeface="Candara"/>
                <a:cs typeface="Candara"/>
                <a:sym typeface="Candara"/>
              </a:defRPr>
            </a:lvl1pPr>
            <a:lvl2pPr marL="0" marR="0" lvl="1" indent="0" algn="r" rtl="0">
              <a:spcBef>
                <a:spcPts val="0"/>
              </a:spcBef>
              <a:buNone/>
              <a:defRPr sz="900" b="0" i="0" u="none" strike="noStrike" cap="none">
                <a:solidFill>
                  <a:schemeClr val="accent1"/>
                </a:solidFill>
                <a:latin typeface="Candara"/>
                <a:ea typeface="Candara"/>
                <a:cs typeface="Candara"/>
                <a:sym typeface="Candara"/>
              </a:defRPr>
            </a:lvl2pPr>
            <a:lvl3pPr marL="0" marR="0" lvl="2" indent="0" algn="r" rtl="0">
              <a:spcBef>
                <a:spcPts val="0"/>
              </a:spcBef>
              <a:buNone/>
              <a:defRPr sz="900" b="0" i="0" u="none" strike="noStrike" cap="none">
                <a:solidFill>
                  <a:schemeClr val="accent1"/>
                </a:solidFill>
                <a:latin typeface="Candara"/>
                <a:ea typeface="Candara"/>
                <a:cs typeface="Candara"/>
                <a:sym typeface="Candara"/>
              </a:defRPr>
            </a:lvl3pPr>
            <a:lvl4pPr marL="0" marR="0" lvl="3" indent="0" algn="r" rtl="0">
              <a:spcBef>
                <a:spcPts val="0"/>
              </a:spcBef>
              <a:buNone/>
              <a:defRPr sz="900" b="0" i="0" u="none" strike="noStrike" cap="none">
                <a:solidFill>
                  <a:schemeClr val="accent1"/>
                </a:solidFill>
                <a:latin typeface="Candara"/>
                <a:ea typeface="Candara"/>
                <a:cs typeface="Candara"/>
                <a:sym typeface="Candara"/>
              </a:defRPr>
            </a:lvl4pPr>
            <a:lvl5pPr marL="0" marR="0" lvl="4" indent="0" algn="r" rtl="0">
              <a:spcBef>
                <a:spcPts val="0"/>
              </a:spcBef>
              <a:buNone/>
              <a:defRPr sz="900" b="0" i="0" u="none" strike="noStrike" cap="none">
                <a:solidFill>
                  <a:schemeClr val="accent1"/>
                </a:solidFill>
                <a:latin typeface="Candara"/>
                <a:ea typeface="Candara"/>
                <a:cs typeface="Candara"/>
                <a:sym typeface="Candara"/>
              </a:defRPr>
            </a:lvl5pPr>
            <a:lvl6pPr marL="0" marR="0" lvl="5" indent="0" algn="r" rtl="0">
              <a:spcBef>
                <a:spcPts val="0"/>
              </a:spcBef>
              <a:buNone/>
              <a:defRPr sz="900" b="0" i="0" u="none" strike="noStrike" cap="none">
                <a:solidFill>
                  <a:schemeClr val="accent1"/>
                </a:solidFill>
                <a:latin typeface="Candara"/>
                <a:ea typeface="Candara"/>
                <a:cs typeface="Candara"/>
                <a:sym typeface="Candara"/>
              </a:defRPr>
            </a:lvl6pPr>
            <a:lvl7pPr marL="0" marR="0" lvl="6" indent="0" algn="r" rtl="0">
              <a:spcBef>
                <a:spcPts val="0"/>
              </a:spcBef>
              <a:buNone/>
              <a:defRPr sz="900" b="0" i="0" u="none" strike="noStrike" cap="none">
                <a:solidFill>
                  <a:schemeClr val="accent1"/>
                </a:solidFill>
                <a:latin typeface="Candara"/>
                <a:ea typeface="Candara"/>
                <a:cs typeface="Candara"/>
                <a:sym typeface="Candara"/>
              </a:defRPr>
            </a:lvl7pPr>
            <a:lvl8pPr marL="0" marR="0" lvl="7" indent="0" algn="r" rtl="0">
              <a:spcBef>
                <a:spcPts val="0"/>
              </a:spcBef>
              <a:buNone/>
              <a:defRPr sz="900" b="0" i="0" u="none" strike="noStrike" cap="none">
                <a:solidFill>
                  <a:schemeClr val="accent1"/>
                </a:solidFill>
                <a:latin typeface="Candara"/>
                <a:ea typeface="Candara"/>
                <a:cs typeface="Candara"/>
                <a:sym typeface="Candara"/>
              </a:defRPr>
            </a:lvl8pPr>
            <a:lvl9pPr marL="0" marR="0" lvl="8" indent="0" algn="r" rtl="0">
              <a:spcBef>
                <a:spcPts val="0"/>
              </a:spcBef>
              <a:buNone/>
              <a:defRPr sz="900" b="0" i="0" u="none" strike="noStrike" cap="none">
                <a:solidFill>
                  <a:schemeClr val="accent1"/>
                </a:solidFill>
                <a:latin typeface="Candara"/>
                <a:ea typeface="Candara"/>
                <a:cs typeface="Candara"/>
                <a:sym typeface="Candar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chemeClr val="dk1"/>
              </a:buClr>
              <a:buSzPts val="3700"/>
              <a:buNone/>
              <a:defRPr sz="3700">
                <a:solidFill>
                  <a:schemeClr val="dk1"/>
                </a:solidFill>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a:endParaRPr/>
          </a:p>
        </p:txBody>
      </p:sp>
      <p:sp>
        <p:nvSpPr>
          <p:cNvPr id="11" name="Google Shape;11;p1"/>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dk2"/>
              </a:buClr>
              <a:buSzPts val="2400"/>
              <a:buChar char="●"/>
              <a:defRPr sz="2400">
                <a:solidFill>
                  <a:schemeClr val="dk2"/>
                </a:solidFill>
              </a:defRPr>
            </a:lvl1pPr>
            <a:lvl2pPr marL="914400" lvl="1" indent="-349250">
              <a:lnSpc>
                <a:spcPct val="115000"/>
              </a:lnSpc>
              <a:spcBef>
                <a:spcPts val="0"/>
              </a:spcBef>
              <a:spcAft>
                <a:spcPts val="0"/>
              </a:spcAft>
              <a:buClr>
                <a:schemeClr val="dk2"/>
              </a:buClr>
              <a:buSzPts val="1900"/>
              <a:buChar char="○"/>
              <a:defRPr sz="1900">
                <a:solidFill>
                  <a:schemeClr val="dk2"/>
                </a:solidFill>
              </a:defRPr>
            </a:lvl2pPr>
            <a:lvl3pPr marL="1371600" lvl="2" indent="-349250">
              <a:lnSpc>
                <a:spcPct val="115000"/>
              </a:lnSpc>
              <a:spcBef>
                <a:spcPts val="0"/>
              </a:spcBef>
              <a:spcAft>
                <a:spcPts val="0"/>
              </a:spcAft>
              <a:buClr>
                <a:schemeClr val="dk2"/>
              </a:buClr>
              <a:buSzPts val="1900"/>
              <a:buChar char="■"/>
              <a:defRPr sz="1900">
                <a:solidFill>
                  <a:schemeClr val="dk2"/>
                </a:solidFill>
              </a:defRPr>
            </a:lvl3pPr>
            <a:lvl4pPr marL="1828800" lvl="3" indent="-349250">
              <a:lnSpc>
                <a:spcPct val="115000"/>
              </a:lnSpc>
              <a:spcBef>
                <a:spcPts val="0"/>
              </a:spcBef>
              <a:spcAft>
                <a:spcPts val="0"/>
              </a:spcAft>
              <a:buClr>
                <a:schemeClr val="dk2"/>
              </a:buClr>
              <a:buSzPts val="1900"/>
              <a:buChar char="●"/>
              <a:defRPr sz="1900">
                <a:solidFill>
                  <a:schemeClr val="dk2"/>
                </a:solidFill>
              </a:defRPr>
            </a:lvl4pPr>
            <a:lvl5pPr marL="2286000" lvl="4" indent="-349250">
              <a:lnSpc>
                <a:spcPct val="115000"/>
              </a:lnSpc>
              <a:spcBef>
                <a:spcPts val="0"/>
              </a:spcBef>
              <a:spcAft>
                <a:spcPts val="0"/>
              </a:spcAft>
              <a:buClr>
                <a:schemeClr val="dk2"/>
              </a:buClr>
              <a:buSzPts val="1900"/>
              <a:buChar char="○"/>
              <a:defRPr sz="1900">
                <a:solidFill>
                  <a:schemeClr val="dk2"/>
                </a:solidFill>
              </a:defRPr>
            </a:lvl5pPr>
            <a:lvl6pPr marL="2743200" lvl="5" indent="-349250">
              <a:lnSpc>
                <a:spcPct val="115000"/>
              </a:lnSpc>
              <a:spcBef>
                <a:spcPts val="0"/>
              </a:spcBef>
              <a:spcAft>
                <a:spcPts val="0"/>
              </a:spcAft>
              <a:buClr>
                <a:schemeClr val="dk2"/>
              </a:buClr>
              <a:buSzPts val="1900"/>
              <a:buChar char="■"/>
              <a:defRPr sz="1900">
                <a:solidFill>
                  <a:schemeClr val="dk2"/>
                </a:solidFill>
              </a:defRPr>
            </a:lvl6pPr>
            <a:lvl7pPr marL="3200400" lvl="6" indent="-349250">
              <a:lnSpc>
                <a:spcPct val="115000"/>
              </a:lnSpc>
              <a:spcBef>
                <a:spcPts val="0"/>
              </a:spcBef>
              <a:spcAft>
                <a:spcPts val="0"/>
              </a:spcAft>
              <a:buClr>
                <a:schemeClr val="dk2"/>
              </a:buClr>
              <a:buSzPts val="1900"/>
              <a:buChar char="●"/>
              <a:defRPr sz="1900">
                <a:solidFill>
                  <a:schemeClr val="dk2"/>
                </a:solidFill>
              </a:defRPr>
            </a:lvl7pPr>
            <a:lvl8pPr marL="3657600" lvl="7" indent="-349250">
              <a:lnSpc>
                <a:spcPct val="115000"/>
              </a:lnSpc>
              <a:spcBef>
                <a:spcPts val="0"/>
              </a:spcBef>
              <a:spcAft>
                <a:spcPts val="0"/>
              </a:spcAft>
              <a:buClr>
                <a:schemeClr val="dk2"/>
              </a:buClr>
              <a:buSzPts val="1900"/>
              <a:buChar char="○"/>
              <a:defRPr sz="1900">
                <a:solidFill>
                  <a:schemeClr val="dk2"/>
                </a:solidFill>
              </a:defRPr>
            </a:lvl8pPr>
            <a:lvl9pPr marL="4114800" lvl="8" indent="-349250">
              <a:lnSpc>
                <a:spcPct val="115000"/>
              </a:lnSpc>
              <a:spcBef>
                <a:spcPts val="0"/>
              </a:spcBef>
              <a:spcAft>
                <a:spcPts val="0"/>
              </a:spcAft>
              <a:buClr>
                <a:schemeClr val="dk2"/>
              </a:buClr>
              <a:buSzPts val="1900"/>
              <a:buChar char="■"/>
              <a:defRPr sz="1900">
                <a:solidFill>
                  <a:schemeClr val="dk2"/>
                </a:solidFill>
              </a:defRPr>
            </a:lvl9pPr>
          </a:lstStyle>
          <a:p>
            <a:endParaRPr/>
          </a:p>
        </p:txBody>
      </p:sp>
      <p:sp>
        <p:nvSpPr>
          <p:cNvPr id="12" name="Google Shape;12;p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hyperlink" Target="https://forms.gle/AVxRecWk7ujY3XJCA"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hyperlink" Target="https://docs.google.com/document/d/1Yl1wylohvtt8nYNuQSMmCL5QZlgwoAI4FmRGP3GQa4s/edit?usp=sharing"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hyperlink" Target="https://forms.gle/BSqiH9kj6ASY88vi6"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txBox="1">
            <a:spLocks noGrp="1"/>
          </p:cNvSpPr>
          <p:nvPr>
            <p:ph type="ctrTitle"/>
          </p:nvPr>
        </p:nvSpPr>
        <p:spPr>
          <a:xfrm>
            <a:off x="415611" y="992767"/>
            <a:ext cx="11360700" cy="2736900"/>
          </a:xfrm>
          <a:prstGeom prst="rect">
            <a:avLst/>
          </a:prstGeom>
        </p:spPr>
        <p:txBody>
          <a:bodyPr spcFirstLastPara="1" wrap="square" lIns="121900" tIns="121900" rIns="121900" bIns="121900" anchor="b" anchorCtr="0">
            <a:normAutofit/>
          </a:bodyPr>
          <a:lstStyle/>
          <a:p>
            <a:pPr marL="0" lvl="0" indent="0" algn="ctr" rtl="0">
              <a:spcBef>
                <a:spcPts val="0"/>
              </a:spcBef>
              <a:spcAft>
                <a:spcPts val="0"/>
              </a:spcAft>
              <a:buNone/>
            </a:pPr>
            <a:r>
              <a:rPr lang="en-US"/>
              <a:t>Conflict Management</a:t>
            </a:r>
            <a:endParaRPr/>
          </a:p>
        </p:txBody>
      </p:sp>
      <p:sp>
        <p:nvSpPr>
          <p:cNvPr id="65" name="Google Shape;65;p14"/>
          <p:cNvSpPr txBox="1">
            <a:spLocks noGrp="1"/>
          </p:cNvSpPr>
          <p:nvPr>
            <p:ph type="subTitle" idx="1"/>
          </p:nvPr>
        </p:nvSpPr>
        <p:spPr>
          <a:xfrm>
            <a:off x="415600" y="3778833"/>
            <a:ext cx="11360700" cy="1056900"/>
          </a:xfrm>
          <a:prstGeom prst="rect">
            <a:avLst/>
          </a:prstGeom>
        </p:spPr>
        <p:txBody>
          <a:bodyPr spcFirstLastPara="1" wrap="square" lIns="121900" tIns="121900" rIns="121900" bIns="121900" anchor="t" anchorCtr="0">
            <a:normAutofit/>
          </a:bodyPr>
          <a:lstStyle/>
          <a:p>
            <a:pPr marL="0" lvl="0" indent="0" algn="ctr" rtl="0">
              <a:spcBef>
                <a:spcPts val="0"/>
              </a:spcBef>
              <a:spcAft>
                <a:spcPts val="0"/>
              </a:spcAft>
              <a:buNone/>
            </a:pPr>
            <a:r>
              <a:rPr lang="en-US"/>
              <a:t>By: David Marshall Beachboard</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677334" y="609600"/>
            <a:ext cx="8596800" cy="13209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US"/>
              <a:t>Participants and Goal</a:t>
            </a:r>
            <a:endParaRPr/>
          </a:p>
        </p:txBody>
      </p:sp>
      <p:sp>
        <p:nvSpPr>
          <p:cNvPr id="72" name="Google Shape;72;p15"/>
          <p:cNvSpPr txBox="1">
            <a:spLocks noGrp="1"/>
          </p:cNvSpPr>
          <p:nvPr>
            <p:ph type="body" idx="1"/>
          </p:nvPr>
        </p:nvSpPr>
        <p:spPr>
          <a:xfrm>
            <a:off x="677334" y="2160589"/>
            <a:ext cx="8596800" cy="3880800"/>
          </a:xfrm>
          <a:prstGeom prst="rect">
            <a:avLst/>
          </a:prstGeom>
        </p:spPr>
        <p:txBody>
          <a:bodyPr spcFirstLastPara="1" wrap="square" lIns="121900" tIns="121900" rIns="121900" bIns="121900" anchor="t" anchorCtr="0">
            <a:normAutofit/>
          </a:bodyPr>
          <a:lstStyle/>
          <a:p>
            <a:pPr marL="457200" lvl="0" indent="-320040" algn="l" rtl="0">
              <a:spcBef>
                <a:spcPts val="1000"/>
              </a:spcBef>
              <a:spcAft>
                <a:spcPts val="0"/>
              </a:spcAft>
              <a:buSzPts val="1440"/>
              <a:buChar char="▶"/>
            </a:pPr>
            <a:r>
              <a:rPr lang="en-US"/>
              <a:t>Students are 9th-12th Grade. Ages 15 to 18. </a:t>
            </a:r>
            <a:endParaRPr/>
          </a:p>
          <a:p>
            <a:pPr marL="914400" lvl="1" indent="-309880" algn="l" rtl="0">
              <a:spcBef>
                <a:spcPts val="0"/>
              </a:spcBef>
              <a:spcAft>
                <a:spcPts val="0"/>
              </a:spcAft>
              <a:buSzPts val="1280"/>
              <a:buChar char="▶"/>
            </a:pPr>
            <a:r>
              <a:rPr lang="en-US"/>
              <a:t>This was a group of 4 students.</a:t>
            </a:r>
            <a:endParaRPr/>
          </a:p>
          <a:p>
            <a:pPr marL="457200" lvl="0" indent="-320040" algn="l" rtl="0">
              <a:spcBef>
                <a:spcPts val="0"/>
              </a:spcBef>
              <a:spcAft>
                <a:spcPts val="0"/>
              </a:spcAft>
              <a:buSzPts val="1440"/>
              <a:buChar char="●"/>
            </a:pPr>
            <a:r>
              <a:rPr lang="en-US"/>
              <a:t>The goal of this group is to work on skills that will help students resolve conflicts that arise with peers as well as their teachers. The students selected had referrals that were non violent and for things such as disrespect or verbal altercations.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6"/>
          <p:cNvSpPr txBox="1">
            <a:spLocks noGrp="1"/>
          </p:cNvSpPr>
          <p:nvPr>
            <p:ph type="title"/>
          </p:nvPr>
        </p:nvSpPr>
        <p:spPr>
          <a:xfrm>
            <a:off x="677334" y="609600"/>
            <a:ext cx="8596800" cy="13209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US"/>
              <a:t>Need for Group</a:t>
            </a:r>
            <a:endParaRPr/>
          </a:p>
        </p:txBody>
      </p:sp>
      <p:sp>
        <p:nvSpPr>
          <p:cNvPr id="79" name="Google Shape;79;p16"/>
          <p:cNvSpPr txBox="1">
            <a:spLocks noGrp="1"/>
          </p:cNvSpPr>
          <p:nvPr>
            <p:ph type="body" idx="1"/>
          </p:nvPr>
        </p:nvSpPr>
        <p:spPr>
          <a:xfrm>
            <a:off x="677334" y="2160589"/>
            <a:ext cx="8596800" cy="3880800"/>
          </a:xfrm>
          <a:prstGeom prst="rect">
            <a:avLst/>
          </a:prstGeom>
        </p:spPr>
        <p:txBody>
          <a:bodyPr spcFirstLastPara="1" wrap="square" lIns="121900" tIns="121900" rIns="121900" bIns="121900" anchor="t" anchorCtr="0">
            <a:normAutofit/>
          </a:bodyPr>
          <a:lstStyle/>
          <a:p>
            <a:pPr marL="457200" lvl="0" indent="-320040" algn="l" rtl="0">
              <a:spcBef>
                <a:spcPts val="1000"/>
              </a:spcBef>
              <a:spcAft>
                <a:spcPts val="0"/>
              </a:spcAft>
              <a:buSzPts val="1440"/>
              <a:buChar char="▶"/>
            </a:pPr>
            <a:r>
              <a:rPr lang="en-US"/>
              <a:t>Increase in drama and conflict between students that end in referrals. </a:t>
            </a:r>
            <a:endParaRPr/>
          </a:p>
          <a:p>
            <a:pPr marL="457200" lvl="0" indent="-320040" algn="l" rtl="0">
              <a:spcBef>
                <a:spcPts val="0"/>
              </a:spcBef>
              <a:spcAft>
                <a:spcPts val="0"/>
              </a:spcAft>
              <a:buSzPts val="1440"/>
              <a:buChar char="▶"/>
            </a:pPr>
            <a:r>
              <a:rPr lang="en-US"/>
              <a:t>Students having conflicts with teachers resulting in changing classes increasing.  </a:t>
            </a:r>
            <a:endParaRPr/>
          </a:p>
        </p:txBody>
      </p:sp>
      <p:pic>
        <p:nvPicPr>
          <p:cNvPr id="80" name="Google Shape;80;p16"/>
          <p:cNvPicPr preferRelativeResize="0"/>
          <p:nvPr/>
        </p:nvPicPr>
        <p:blipFill>
          <a:blip r:embed="rId3">
            <a:alphaModFix/>
          </a:blip>
          <a:stretch>
            <a:fillRect/>
          </a:stretch>
        </p:blipFill>
        <p:spPr>
          <a:xfrm>
            <a:off x="1287950" y="2973025"/>
            <a:ext cx="10421725" cy="29365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7"/>
          <p:cNvSpPr txBox="1">
            <a:spLocks noGrp="1"/>
          </p:cNvSpPr>
          <p:nvPr>
            <p:ph type="title"/>
          </p:nvPr>
        </p:nvSpPr>
        <p:spPr>
          <a:xfrm>
            <a:off x="677334" y="609600"/>
            <a:ext cx="8596800" cy="13209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US"/>
              <a:t>Needs Assessment/Permission Form</a:t>
            </a:r>
            <a:endParaRPr/>
          </a:p>
        </p:txBody>
      </p:sp>
      <p:sp>
        <p:nvSpPr>
          <p:cNvPr id="87" name="Google Shape;87;p17"/>
          <p:cNvSpPr txBox="1">
            <a:spLocks noGrp="1"/>
          </p:cNvSpPr>
          <p:nvPr>
            <p:ph type="body" idx="1"/>
          </p:nvPr>
        </p:nvSpPr>
        <p:spPr>
          <a:xfrm>
            <a:off x="677334" y="2160589"/>
            <a:ext cx="8596800" cy="3880800"/>
          </a:xfrm>
          <a:prstGeom prst="rect">
            <a:avLst/>
          </a:prstGeom>
        </p:spPr>
        <p:txBody>
          <a:bodyPr spcFirstLastPara="1" wrap="square" lIns="121900" tIns="121900" rIns="121900" bIns="121900" anchor="t" anchorCtr="0">
            <a:normAutofit/>
          </a:bodyPr>
          <a:lstStyle/>
          <a:p>
            <a:pPr marL="457200" lvl="0" indent="-320040" algn="l" rtl="0">
              <a:spcBef>
                <a:spcPts val="1000"/>
              </a:spcBef>
              <a:spcAft>
                <a:spcPts val="0"/>
              </a:spcAft>
              <a:buSzPts val="1440"/>
              <a:buChar char="▶"/>
            </a:pPr>
            <a:r>
              <a:rPr lang="en-US"/>
              <a:t>This link provides the needs assessment that was sent out to the students to take. </a:t>
            </a:r>
            <a:endParaRPr/>
          </a:p>
          <a:p>
            <a:pPr marL="914400" lvl="1" indent="-309880" algn="l" rtl="0">
              <a:spcBef>
                <a:spcPts val="0"/>
              </a:spcBef>
              <a:spcAft>
                <a:spcPts val="0"/>
              </a:spcAft>
              <a:buSzPts val="1280"/>
              <a:buChar char="▶"/>
            </a:pPr>
            <a:r>
              <a:rPr lang="en-US" u="sng">
                <a:solidFill>
                  <a:schemeClr val="hlink"/>
                </a:solidFill>
                <a:hlinkClick r:id="rId3"/>
              </a:rPr>
              <a:t>https://forms.gle/AVxRecWk7ujY3XJCA</a:t>
            </a:r>
            <a:endParaRPr/>
          </a:p>
          <a:p>
            <a:pPr marL="457200" lvl="0" indent="-320040" algn="l" rtl="0">
              <a:spcBef>
                <a:spcPts val="0"/>
              </a:spcBef>
              <a:spcAft>
                <a:spcPts val="0"/>
              </a:spcAft>
              <a:buSzPts val="1440"/>
              <a:buChar char="➢"/>
            </a:pPr>
            <a:r>
              <a:rPr lang="en-US"/>
              <a:t>The link here is for the permission slip sent home with the identified students that had referrals involving conflicts. </a:t>
            </a:r>
            <a:endParaRPr/>
          </a:p>
          <a:p>
            <a:pPr marL="1828800" lvl="1" indent="-309880" algn="l" rtl="0">
              <a:spcBef>
                <a:spcPts val="0"/>
              </a:spcBef>
              <a:spcAft>
                <a:spcPts val="0"/>
              </a:spcAft>
              <a:buSzPts val="1280"/>
              <a:buChar char="○"/>
            </a:pPr>
            <a:r>
              <a:rPr lang="en-US" u="sng">
                <a:solidFill>
                  <a:schemeClr val="hlink"/>
                </a:solidFill>
                <a:hlinkClick r:id="rId4"/>
              </a:rPr>
              <a:t>https://docs.google.com/document/d/1Yl1wylohvtt8nYNuQSMmCL5QZlgwoAI4FmRGP3GQa4s/edit?usp=sharing</a:t>
            </a:r>
            <a:endParaRPr/>
          </a:p>
          <a:p>
            <a:pPr marL="1371600" lvl="0" indent="0" algn="l" rtl="0">
              <a:spcBef>
                <a:spcPts val="100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8"/>
          <p:cNvSpPr txBox="1">
            <a:spLocks noGrp="1"/>
          </p:cNvSpPr>
          <p:nvPr>
            <p:ph type="title"/>
          </p:nvPr>
        </p:nvSpPr>
        <p:spPr>
          <a:xfrm>
            <a:off x="677334" y="609600"/>
            <a:ext cx="8596800" cy="13209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US"/>
              <a:t>Screening Process</a:t>
            </a:r>
            <a:endParaRPr/>
          </a:p>
        </p:txBody>
      </p:sp>
      <p:sp>
        <p:nvSpPr>
          <p:cNvPr id="94" name="Google Shape;94;p18"/>
          <p:cNvSpPr txBox="1">
            <a:spLocks noGrp="1"/>
          </p:cNvSpPr>
          <p:nvPr>
            <p:ph type="body" idx="1"/>
          </p:nvPr>
        </p:nvSpPr>
        <p:spPr>
          <a:xfrm>
            <a:off x="677334" y="2160589"/>
            <a:ext cx="8596800" cy="3880800"/>
          </a:xfrm>
          <a:prstGeom prst="rect">
            <a:avLst/>
          </a:prstGeom>
        </p:spPr>
        <p:txBody>
          <a:bodyPr spcFirstLastPara="1" wrap="square" lIns="121900" tIns="121900" rIns="121900" bIns="121900" anchor="t" anchorCtr="0">
            <a:normAutofit/>
          </a:bodyPr>
          <a:lstStyle/>
          <a:p>
            <a:pPr marL="457200" lvl="0" indent="-320040" algn="l" rtl="0">
              <a:spcBef>
                <a:spcPts val="1000"/>
              </a:spcBef>
              <a:spcAft>
                <a:spcPts val="0"/>
              </a:spcAft>
              <a:buSzPts val="1440"/>
              <a:buChar char="▶"/>
            </a:pPr>
            <a:r>
              <a:rPr lang="en-US"/>
              <a:t>In order to screen these students I wanted to take the top responses as well as the students in the top 5 with the most non violent referrals and use that to ensure we had diversity represented in the group.</a:t>
            </a:r>
            <a:endParaRPr/>
          </a:p>
          <a:p>
            <a:pPr marL="457200" lvl="0" indent="-320040" algn="l" rtl="0">
              <a:spcBef>
                <a:spcPts val="0"/>
              </a:spcBef>
              <a:spcAft>
                <a:spcPts val="0"/>
              </a:spcAft>
              <a:buSzPts val="1440"/>
              <a:buChar char="▶"/>
            </a:pPr>
            <a:r>
              <a:rPr lang="en-US"/>
              <a:t>In a small group I also wanted to make sure that both male and female was represented in hopes that these students could learn skills to take back to both groups of friends.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9"/>
          <p:cNvSpPr txBox="1">
            <a:spLocks noGrp="1"/>
          </p:cNvSpPr>
          <p:nvPr>
            <p:ph type="title"/>
          </p:nvPr>
        </p:nvSpPr>
        <p:spPr>
          <a:xfrm>
            <a:off x="677334" y="609600"/>
            <a:ext cx="8596800" cy="13209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Pre Test/Post Test Results and Referral Results</a:t>
            </a:r>
            <a:endParaRPr/>
          </a:p>
        </p:txBody>
      </p:sp>
      <p:sp>
        <p:nvSpPr>
          <p:cNvPr id="101" name="Google Shape;101;p19"/>
          <p:cNvSpPr txBox="1">
            <a:spLocks noGrp="1"/>
          </p:cNvSpPr>
          <p:nvPr>
            <p:ph type="body" idx="1"/>
          </p:nvPr>
        </p:nvSpPr>
        <p:spPr>
          <a:xfrm>
            <a:off x="677334" y="2160589"/>
            <a:ext cx="8596800" cy="3880800"/>
          </a:xfrm>
          <a:prstGeom prst="rect">
            <a:avLst/>
          </a:prstGeom>
        </p:spPr>
        <p:txBody>
          <a:bodyPr spcFirstLastPara="1" wrap="square" lIns="121900" tIns="121900" rIns="121900" bIns="121900" anchor="t" anchorCtr="0">
            <a:normAutofit/>
          </a:bodyPr>
          <a:lstStyle/>
          <a:p>
            <a:pPr marL="457200" lvl="0" indent="-320040" algn="l" rtl="0">
              <a:spcBef>
                <a:spcPts val="1000"/>
              </a:spcBef>
              <a:spcAft>
                <a:spcPts val="0"/>
              </a:spcAft>
              <a:buSzPts val="1440"/>
              <a:buChar char="▶"/>
            </a:pPr>
            <a:r>
              <a:rPr lang="en-US"/>
              <a:t>Students were given a test in the first group meeting to rate how they feel about different situations involving conflicts. This test was then given to the students in the last group meeting to compare results. Each of the students scores increased on how they felt about conflict management skills. </a:t>
            </a:r>
            <a:endParaRPr/>
          </a:p>
          <a:p>
            <a:pPr marL="457200" lvl="0" indent="-320040" algn="l" rtl="0">
              <a:spcBef>
                <a:spcPts val="0"/>
              </a:spcBef>
              <a:spcAft>
                <a:spcPts val="0"/>
              </a:spcAft>
              <a:buSzPts val="1440"/>
              <a:buChar char="▶"/>
            </a:pPr>
            <a:r>
              <a:rPr lang="en-US"/>
              <a:t>The link below has the test that was given:</a:t>
            </a:r>
            <a:endParaRPr/>
          </a:p>
          <a:p>
            <a:pPr marL="914400" lvl="1" indent="-309880" algn="l" rtl="0">
              <a:spcBef>
                <a:spcPts val="0"/>
              </a:spcBef>
              <a:spcAft>
                <a:spcPts val="0"/>
              </a:spcAft>
              <a:buSzPts val="1280"/>
              <a:buChar char="▶"/>
            </a:pPr>
            <a:r>
              <a:rPr lang="en-US" u="sng">
                <a:solidFill>
                  <a:schemeClr val="hlink"/>
                </a:solidFill>
                <a:hlinkClick r:id="rId3"/>
              </a:rPr>
              <a:t>https://forms.gle/BSqiH9kj6ASY88vi6</a:t>
            </a:r>
            <a:endParaRPr/>
          </a:p>
          <a:p>
            <a:pPr marL="914400" lvl="0" indent="0" algn="l" rtl="0">
              <a:spcBef>
                <a:spcPts val="100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0"/>
          <p:cNvSpPr txBox="1">
            <a:spLocks noGrp="1"/>
          </p:cNvSpPr>
          <p:nvPr>
            <p:ph type="title"/>
          </p:nvPr>
        </p:nvSpPr>
        <p:spPr>
          <a:xfrm>
            <a:off x="677334" y="609600"/>
            <a:ext cx="8596800" cy="13209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US"/>
              <a:t>Pre AIA Standards</a:t>
            </a:r>
            <a:endParaRPr/>
          </a:p>
        </p:txBody>
      </p:sp>
      <p:sp>
        <p:nvSpPr>
          <p:cNvPr id="108" name="Google Shape;108;p20"/>
          <p:cNvSpPr txBox="1">
            <a:spLocks noGrp="1"/>
          </p:cNvSpPr>
          <p:nvPr>
            <p:ph type="body" idx="1"/>
          </p:nvPr>
        </p:nvSpPr>
        <p:spPr>
          <a:xfrm>
            <a:off x="677334" y="2160589"/>
            <a:ext cx="8596800" cy="3880800"/>
          </a:xfrm>
          <a:prstGeom prst="rect">
            <a:avLst/>
          </a:prstGeom>
        </p:spPr>
        <p:txBody>
          <a:bodyPr spcFirstLastPara="1" wrap="square" lIns="121900" tIns="121900" rIns="121900" bIns="121900" anchor="t" anchorCtr="0">
            <a:normAutofit/>
          </a:bodyPr>
          <a:lstStyle/>
          <a:p>
            <a:pPr marL="0" lvl="0" indent="0" algn="l" rtl="0">
              <a:spcBef>
                <a:spcPts val="1000"/>
              </a:spcBef>
              <a:spcAft>
                <a:spcPts val="0"/>
              </a:spcAft>
              <a:buNone/>
            </a:pPr>
            <a:r>
              <a:rPr lang="en-US"/>
              <a:t>This group met the following standards within the pre AIA: (ASCA 2019)</a:t>
            </a:r>
            <a:endParaRPr/>
          </a:p>
          <a:p>
            <a:pPr marL="457200" lvl="0" indent="-320040" algn="l" rtl="0">
              <a:spcBef>
                <a:spcPts val="1000"/>
              </a:spcBef>
              <a:spcAft>
                <a:spcPts val="0"/>
              </a:spcAft>
              <a:buSzPts val="1440"/>
              <a:buChar char="▶"/>
            </a:pPr>
            <a:r>
              <a:rPr lang="en-US"/>
              <a:t>(D.1)  Counseling Prevention and Intervention: Self awareness and sensitivity to others</a:t>
            </a:r>
            <a:endParaRPr/>
          </a:p>
          <a:p>
            <a:pPr marL="457200" lvl="0" indent="-320040" algn="l" rtl="0">
              <a:spcBef>
                <a:spcPts val="0"/>
              </a:spcBef>
              <a:spcAft>
                <a:spcPts val="0"/>
              </a:spcAft>
              <a:buSzPts val="1440"/>
              <a:buChar char="▶"/>
            </a:pPr>
            <a:r>
              <a:rPr lang="en-US"/>
              <a:t>(D.2) Social and Emotional development</a:t>
            </a:r>
            <a:endParaRPr/>
          </a:p>
          <a:p>
            <a:pPr marL="457200" lvl="0" indent="-320040" algn="l" rtl="0">
              <a:spcBef>
                <a:spcPts val="0"/>
              </a:spcBef>
              <a:spcAft>
                <a:spcPts val="0"/>
              </a:spcAft>
              <a:buSzPts val="1440"/>
              <a:buChar char="▶"/>
            </a:pPr>
            <a:r>
              <a:rPr lang="en-US"/>
              <a:t>(N.4) Collaboration and Consultation: working with peers on strategies to help each other.</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1"/>
          <p:cNvSpPr txBox="1">
            <a:spLocks noGrp="1"/>
          </p:cNvSpPr>
          <p:nvPr>
            <p:ph type="title"/>
          </p:nvPr>
        </p:nvSpPr>
        <p:spPr>
          <a:xfrm>
            <a:off x="677334" y="609600"/>
            <a:ext cx="8596800" cy="13209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US"/>
              <a:t>Diversity and Bias</a:t>
            </a:r>
            <a:endParaRPr/>
          </a:p>
        </p:txBody>
      </p:sp>
      <p:sp>
        <p:nvSpPr>
          <p:cNvPr id="115" name="Google Shape;115;p21"/>
          <p:cNvSpPr txBox="1">
            <a:spLocks noGrp="1"/>
          </p:cNvSpPr>
          <p:nvPr>
            <p:ph type="body" idx="1"/>
          </p:nvPr>
        </p:nvSpPr>
        <p:spPr>
          <a:xfrm>
            <a:off x="677334" y="2160589"/>
            <a:ext cx="8596800" cy="3880800"/>
          </a:xfrm>
          <a:prstGeom prst="rect">
            <a:avLst/>
          </a:prstGeom>
        </p:spPr>
        <p:txBody>
          <a:bodyPr spcFirstLastPara="1" wrap="square" lIns="121900" tIns="121900" rIns="121900" bIns="121900" anchor="t" anchorCtr="0">
            <a:normAutofit/>
          </a:bodyPr>
          <a:lstStyle/>
          <a:p>
            <a:pPr marL="457200" lvl="0" indent="-320040" algn="l" rtl="0">
              <a:spcBef>
                <a:spcPts val="1000"/>
              </a:spcBef>
              <a:spcAft>
                <a:spcPts val="0"/>
              </a:spcAft>
              <a:buSzPts val="1440"/>
              <a:buChar char="▶"/>
            </a:pPr>
            <a:r>
              <a:rPr lang="en-US"/>
              <a:t>Our group of 6 students came together to create group norms that we all agreed on. </a:t>
            </a:r>
            <a:endParaRPr/>
          </a:p>
          <a:p>
            <a:pPr marL="914400" lvl="1" indent="-309880" algn="l" rtl="0">
              <a:spcBef>
                <a:spcPts val="0"/>
              </a:spcBef>
              <a:spcAft>
                <a:spcPts val="0"/>
              </a:spcAft>
              <a:buSzPts val="1280"/>
              <a:buChar char="▶"/>
            </a:pPr>
            <a:r>
              <a:rPr lang="en-US"/>
              <a:t>This helped with inclusion of all participants. </a:t>
            </a:r>
            <a:endParaRPr/>
          </a:p>
          <a:p>
            <a:pPr marL="914400" lvl="1" indent="-309880" algn="l" rtl="0">
              <a:spcBef>
                <a:spcPts val="0"/>
              </a:spcBef>
              <a:spcAft>
                <a:spcPts val="0"/>
              </a:spcAft>
              <a:buSzPts val="1280"/>
              <a:buChar char="▶"/>
            </a:pPr>
            <a:r>
              <a:rPr lang="en-US"/>
              <a:t>We agreed to keep our discussions confidential and to respect others opinions. </a:t>
            </a:r>
            <a:endParaRPr/>
          </a:p>
          <a:p>
            <a:pPr marL="914400" lvl="1" indent="-309880" algn="l" rtl="0">
              <a:spcBef>
                <a:spcPts val="0"/>
              </a:spcBef>
              <a:spcAft>
                <a:spcPts val="0"/>
              </a:spcAft>
              <a:buSzPts val="1280"/>
              <a:buChar char="▶"/>
            </a:pPr>
            <a:r>
              <a:rPr lang="en-US"/>
              <a:t>This enabled the group to see each other as equals and promoted a safe environment for discussion.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2"/>
          <p:cNvSpPr txBox="1">
            <a:spLocks noGrp="1"/>
          </p:cNvSpPr>
          <p:nvPr>
            <p:ph type="title"/>
          </p:nvPr>
        </p:nvSpPr>
        <p:spPr>
          <a:xfrm>
            <a:off x="677334" y="609600"/>
            <a:ext cx="8596800" cy="13209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US"/>
              <a:t>Evaluation</a:t>
            </a:r>
            <a:endParaRPr/>
          </a:p>
        </p:txBody>
      </p:sp>
      <p:sp>
        <p:nvSpPr>
          <p:cNvPr id="122" name="Google Shape;122;p22"/>
          <p:cNvSpPr txBox="1">
            <a:spLocks noGrp="1"/>
          </p:cNvSpPr>
          <p:nvPr>
            <p:ph type="body" idx="1"/>
          </p:nvPr>
        </p:nvSpPr>
        <p:spPr>
          <a:xfrm>
            <a:off x="677325" y="2160600"/>
            <a:ext cx="7347900" cy="3366000"/>
          </a:xfrm>
          <a:prstGeom prst="rect">
            <a:avLst/>
          </a:prstGeom>
        </p:spPr>
        <p:txBody>
          <a:bodyPr spcFirstLastPara="1" wrap="square" lIns="121900" tIns="121900" rIns="121900" bIns="121900" anchor="t" anchorCtr="0">
            <a:normAutofit fontScale="85000" lnSpcReduction="10000"/>
          </a:bodyPr>
          <a:lstStyle/>
          <a:p>
            <a:pPr marL="457200" lvl="0" indent="-306324" algn="l" rtl="0">
              <a:spcBef>
                <a:spcPts val="1000"/>
              </a:spcBef>
              <a:spcAft>
                <a:spcPts val="0"/>
              </a:spcAft>
              <a:buSzPct val="79999"/>
              <a:buChar char="▶"/>
            </a:pPr>
            <a:r>
              <a:rPr lang="en-US"/>
              <a:t>Student responses on the post test were increased toward the positive end of the scale by 60 percent. Four of the Six students all had negative responses that changed after the end of the small group.</a:t>
            </a:r>
            <a:endParaRPr/>
          </a:p>
          <a:p>
            <a:pPr marL="457200" lvl="0" indent="-306324" algn="l" rtl="0">
              <a:spcBef>
                <a:spcPts val="0"/>
              </a:spcBef>
              <a:spcAft>
                <a:spcPts val="0"/>
              </a:spcAft>
              <a:buSzPct val="79999"/>
              <a:buChar char="▶"/>
            </a:pPr>
            <a:r>
              <a:rPr lang="en-US"/>
              <a:t>Pictured is the student with the most referrals and what is shown is his decrease in referrals over the last month. He went from having multiple referrals for disruptions and anger, to having no referrals the last month while in the small group. The other students involved each decreased in write ups as well. (You see the decline in referrals as the graph takes a drastic drop).</a:t>
            </a:r>
            <a:endParaRPr/>
          </a:p>
          <a:p>
            <a:pPr marL="457200" lvl="0" indent="-306324" algn="l" rtl="0">
              <a:spcBef>
                <a:spcPts val="0"/>
              </a:spcBef>
              <a:spcAft>
                <a:spcPts val="0"/>
              </a:spcAft>
              <a:buSzPct val="79999"/>
              <a:buChar char="▶"/>
            </a:pPr>
            <a:r>
              <a:rPr lang="en-US" b="1" u="sng"/>
              <a:t>Changes:</a:t>
            </a:r>
            <a:endParaRPr b="1" u="sng"/>
          </a:p>
          <a:p>
            <a:pPr marL="914400" lvl="1" indent="-297687" algn="l" rtl="0">
              <a:spcBef>
                <a:spcPts val="0"/>
              </a:spcBef>
              <a:spcAft>
                <a:spcPts val="0"/>
              </a:spcAft>
              <a:buSzPct val="80000"/>
              <a:buChar char="▶"/>
            </a:pPr>
            <a:r>
              <a:rPr lang="en-US"/>
              <a:t>I would like to see if this group would work if introduced to a larger population because the write ups in the students not involved still stayed in the higher amounts and my hopes were this group would lead as examples to their peers. This could just be timing as well, due to it being close to the end of the year. </a:t>
            </a:r>
            <a:endParaRPr/>
          </a:p>
        </p:txBody>
      </p:sp>
      <p:pic>
        <p:nvPicPr>
          <p:cNvPr id="123" name="Google Shape;123;p22"/>
          <p:cNvPicPr preferRelativeResize="0"/>
          <p:nvPr/>
        </p:nvPicPr>
        <p:blipFill>
          <a:blip r:embed="rId3">
            <a:alphaModFix/>
          </a:blip>
          <a:stretch>
            <a:fillRect/>
          </a:stretch>
        </p:blipFill>
        <p:spPr>
          <a:xfrm>
            <a:off x="8025325" y="820775"/>
            <a:ext cx="4014275" cy="52164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3"/>
          <p:cNvSpPr txBox="1">
            <a:spLocks noGrp="1"/>
          </p:cNvSpPr>
          <p:nvPr>
            <p:ph type="title"/>
          </p:nvPr>
        </p:nvSpPr>
        <p:spPr>
          <a:xfrm>
            <a:off x="677334" y="609600"/>
            <a:ext cx="8596800" cy="13209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US"/>
              <a:t>References</a:t>
            </a:r>
            <a:endParaRPr/>
          </a:p>
        </p:txBody>
      </p:sp>
      <p:sp>
        <p:nvSpPr>
          <p:cNvPr id="130" name="Google Shape;130;p23"/>
          <p:cNvSpPr txBox="1">
            <a:spLocks noGrp="1"/>
          </p:cNvSpPr>
          <p:nvPr>
            <p:ph type="body" idx="1"/>
          </p:nvPr>
        </p:nvSpPr>
        <p:spPr>
          <a:xfrm>
            <a:off x="677334" y="2160589"/>
            <a:ext cx="8596800" cy="3880800"/>
          </a:xfrm>
          <a:prstGeom prst="rect">
            <a:avLst/>
          </a:prstGeom>
        </p:spPr>
        <p:txBody>
          <a:bodyPr spcFirstLastPara="1" wrap="square" lIns="121900" tIns="121900" rIns="121900" bIns="121900" anchor="t" anchorCtr="0">
            <a:normAutofit/>
          </a:bodyPr>
          <a:lstStyle/>
          <a:p>
            <a:pPr marL="457200" lvl="0" indent="-317500" algn="l" rtl="0">
              <a:lnSpc>
                <a:spcPct val="200000"/>
              </a:lnSpc>
              <a:spcBef>
                <a:spcPts val="1200"/>
              </a:spcBef>
              <a:spcAft>
                <a:spcPts val="0"/>
              </a:spcAft>
              <a:buClr>
                <a:schemeClr val="dk1"/>
              </a:buClr>
              <a:buSzPts val="1400"/>
              <a:buFont typeface="Lora"/>
              <a:buChar char="▶"/>
            </a:pPr>
            <a:r>
              <a:rPr lang="en-US" sz="1400" i="1">
                <a:solidFill>
                  <a:schemeClr val="dk1"/>
                </a:solidFill>
                <a:latin typeface="Lora"/>
                <a:ea typeface="Lora"/>
                <a:cs typeface="Lora"/>
                <a:sym typeface="Lora"/>
              </a:rPr>
              <a:t>ASCA ethical Standards for School Counselors</a:t>
            </a:r>
            <a:r>
              <a:rPr lang="en-US" sz="1400">
                <a:solidFill>
                  <a:schemeClr val="dk1"/>
                </a:solidFill>
                <a:latin typeface="Lora"/>
                <a:ea typeface="Lora"/>
                <a:cs typeface="Lora"/>
                <a:sym typeface="Lora"/>
              </a:rPr>
              <a:t>. ASCA Ethical Standards for School Counselors - American School Counselor Association (ASCA). (n.d.). https://www.schoolcounselor.org/About-School-Counseling/Ethical-Responsibilities/ASCA-Ethical-Standards-for-School-Counselors-(1) </a:t>
            </a:r>
            <a:endParaRPr sz="1400">
              <a:solidFill>
                <a:srgbClr val="222222"/>
              </a:solidFill>
              <a:highlight>
                <a:srgbClr val="FFFFFF"/>
              </a:highlight>
              <a:latin typeface="Lora"/>
              <a:ea typeface="Lora"/>
              <a:cs typeface="Lora"/>
              <a:sym typeface="Lora"/>
            </a:endParaRPr>
          </a:p>
          <a:p>
            <a:pPr marL="457200" lvl="0" indent="-317500" algn="l" rtl="0">
              <a:lnSpc>
                <a:spcPct val="200000"/>
              </a:lnSpc>
              <a:spcBef>
                <a:spcPts val="0"/>
              </a:spcBef>
              <a:spcAft>
                <a:spcPts val="0"/>
              </a:spcAft>
              <a:buClr>
                <a:srgbClr val="222222"/>
              </a:buClr>
              <a:buSzPts val="1400"/>
              <a:buFont typeface="Lora"/>
              <a:buChar char="▶"/>
            </a:pPr>
            <a:r>
              <a:rPr lang="en-US" sz="1400">
                <a:solidFill>
                  <a:srgbClr val="222222"/>
                </a:solidFill>
                <a:highlight>
                  <a:srgbClr val="FFFFFF"/>
                </a:highlight>
                <a:latin typeface="Lora"/>
                <a:ea typeface="Lora"/>
                <a:cs typeface="Lora"/>
                <a:sym typeface="Lora"/>
              </a:rPr>
              <a:t>Saputra, W. N. E., Supriyanto, A., Astuti, B., Ayriza, Y., Adiputra, S., &amp; Da Costa, A. (2020). Peace counseling approach (PCA) to reduce negative aggressive behavior of students. </a:t>
            </a:r>
            <a:r>
              <a:rPr lang="en-US" sz="1400" i="1">
                <a:solidFill>
                  <a:srgbClr val="222222"/>
                </a:solidFill>
                <a:highlight>
                  <a:srgbClr val="FFFFFF"/>
                </a:highlight>
                <a:latin typeface="Lora"/>
                <a:ea typeface="Lora"/>
                <a:cs typeface="Lora"/>
                <a:sym typeface="Lora"/>
              </a:rPr>
              <a:t>Universal Journal of Educational Research</a:t>
            </a:r>
            <a:r>
              <a:rPr lang="en-US" sz="1400">
                <a:solidFill>
                  <a:srgbClr val="222222"/>
                </a:solidFill>
                <a:highlight>
                  <a:srgbClr val="FFFFFF"/>
                </a:highlight>
                <a:latin typeface="Lora"/>
                <a:ea typeface="Lora"/>
                <a:cs typeface="Lora"/>
                <a:sym typeface="Lora"/>
              </a:rPr>
              <a:t>, </a:t>
            </a:r>
            <a:r>
              <a:rPr lang="en-US" sz="1400" i="1">
                <a:solidFill>
                  <a:srgbClr val="222222"/>
                </a:solidFill>
                <a:highlight>
                  <a:srgbClr val="FFFFFF"/>
                </a:highlight>
                <a:latin typeface="Lora"/>
                <a:ea typeface="Lora"/>
                <a:cs typeface="Lora"/>
                <a:sym typeface="Lora"/>
              </a:rPr>
              <a:t>8</a:t>
            </a:r>
            <a:r>
              <a:rPr lang="en-US" sz="1400">
                <a:solidFill>
                  <a:srgbClr val="222222"/>
                </a:solidFill>
                <a:highlight>
                  <a:srgbClr val="FFFFFF"/>
                </a:highlight>
                <a:latin typeface="Lora"/>
                <a:ea typeface="Lora"/>
                <a:cs typeface="Lora"/>
                <a:sym typeface="Lora"/>
              </a:rPr>
              <a:t>(2), 631-637.</a:t>
            </a:r>
            <a:endParaRPr sz="1400">
              <a:solidFill>
                <a:srgbClr val="222222"/>
              </a:solidFill>
              <a:highlight>
                <a:srgbClr val="FFFFFF"/>
              </a:highlight>
              <a:latin typeface="Lora"/>
              <a:ea typeface="Lora"/>
              <a:cs typeface="Lora"/>
              <a:sym typeface="Lora"/>
            </a:endParaRPr>
          </a:p>
          <a:p>
            <a:pPr marL="0" lvl="0" indent="0" algn="l" rtl="0">
              <a:lnSpc>
                <a:spcPct val="200000"/>
              </a:lnSpc>
              <a:spcBef>
                <a:spcPts val="1000"/>
              </a:spcBef>
              <a:spcAft>
                <a:spcPts val="0"/>
              </a:spcAft>
              <a:buNone/>
            </a:pPr>
            <a:endParaRPr sz="1500">
              <a:solidFill>
                <a:srgbClr val="222222"/>
              </a:solidFill>
              <a:highlight>
                <a:srgbClr val="FFFFFF"/>
              </a:highlight>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1287</Words>
  <Application>Microsoft Office PowerPoint</Application>
  <PresentationFormat>Widescreen</PresentationFormat>
  <Paragraphs>56</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Candara</vt:lpstr>
      <vt:lpstr>Noto Sans Symbols</vt:lpstr>
      <vt:lpstr>Lora</vt:lpstr>
      <vt:lpstr>Calibri</vt:lpstr>
      <vt:lpstr>Simple Light</vt:lpstr>
      <vt:lpstr>Conflict Management</vt:lpstr>
      <vt:lpstr>Participants and Goal</vt:lpstr>
      <vt:lpstr>Need for Group</vt:lpstr>
      <vt:lpstr>Needs Assessment/Permission Form</vt:lpstr>
      <vt:lpstr>Screening Process</vt:lpstr>
      <vt:lpstr>Pre Test/Post Test Results and Referral Results</vt:lpstr>
      <vt:lpstr>Pre AIA Standards</vt:lpstr>
      <vt:lpstr>Diversity and Bias</vt:lpstr>
      <vt:lpstr>Evaluation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Conflict Management</dc:title>
  <cp:lastModifiedBy>David Beachboard</cp:lastModifiedBy>
  <cp:revision>1</cp:revision>
  <dcterms:modified xsi:type="dcterms:W3CDTF">2023-05-12T23:44:19Z</dcterms:modified>
</cp:coreProperties>
</file>