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obo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11" Type="http://schemas.openxmlformats.org/officeDocument/2006/relationships/slide" Target="slides/slide6.xml"/><Relationship Id="rId22" Type="http://schemas.openxmlformats.org/officeDocument/2006/relationships/font" Target="fonts/Roboto-boldItalic.fntdata"/><Relationship Id="rId10" Type="http://schemas.openxmlformats.org/officeDocument/2006/relationships/slide" Target="slides/slide5.xml"/><Relationship Id="rId21" Type="http://schemas.openxmlformats.org/officeDocument/2006/relationships/font" Target="fonts/Robot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e945c8b83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e945c8b83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e945c8b83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e945c8b83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e945c8b83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e945c8b83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e945c8b83f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e945c8b83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e945c8b83f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e945c8b83f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e945c8b83f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e945c8b83f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e945c8b83f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e945c8b83f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e96e49e9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e96e49e9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e96e49e92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e96e49e92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e96e49e92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e96e49e92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e96e49e924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e96e49e924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e96e49e92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e96e49e92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Legal Entanglement Project: Part 4</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55000" lnSpcReduction="20000"/>
          </a:bodyPr>
          <a:lstStyle/>
          <a:p>
            <a:pPr indent="0" lvl="0" marL="0" rtl="0" algn="ctr">
              <a:spcBef>
                <a:spcPts val="0"/>
              </a:spcBef>
              <a:spcAft>
                <a:spcPts val="0"/>
              </a:spcAft>
              <a:buNone/>
            </a:pPr>
            <a:r>
              <a:rPr lang="en"/>
              <a:t>Mr. LaGasse</a:t>
            </a:r>
            <a:endParaRPr/>
          </a:p>
          <a:p>
            <a:pPr indent="0" lvl="0" marL="0" rtl="0" algn="ctr">
              <a:spcBef>
                <a:spcPts val="0"/>
              </a:spcBef>
              <a:spcAft>
                <a:spcPts val="0"/>
              </a:spcAft>
              <a:buNone/>
            </a:pPr>
            <a:r>
              <a:rPr lang="en"/>
              <a:t>For EDAS747</a:t>
            </a:r>
            <a:endParaRPr/>
          </a:p>
          <a:p>
            <a:pPr indent="0" lvl="0" marL="0" rtl="0" algn="ctr">
              <a:spcBef>
                <a:spcPts val="0"/>
              </a:spcBef>
              <a:spcAft>
                <a:spcPts val="0"/>
              </a:spcAft>
              <a:buNone/>
            </a:pPr>
            <a:r>
              <a:rPr lang="en"/>
              <a:t>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Reach Cyber </a:t>
            </a:r>
            <a:r>
              <a:rPr lang="en"/>
              <a:t>Charter</a:t>
            </a:r>
            <a:r>
              <a:rPr lang="en"/>
              <a:t> School Policy and Procedure </a:t>
            </a:r>
            <a:endParaRPr/>
          </a:p>
        </p:txBody>
      </p:sp>
      <p:sp>
        <p:nvSpPr>
          <p:cNvPr id="61" name="Google Shape;61;p14"/>
          <p:cNvSpPr txBox="1"/>
          <p:nvPr>
            <p:ph idx="1" type="body"/>
          </p:nvPr>
        </p:nvSpPr>
        <p:spPr>
          <a:xfrm>
            <a:off x="311700" y="1152475"/>
            <a:ext cx="8520600" cy="3416400"/>
          </a:xfrm>
          <a:prstGeom prst="rect">
            <a:avLst/>
          </a:prstGeom>
          <a:ln>
            <a:noFill/>
          </a:ln>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1450">
                <a:solidFill>
                  <a:schemeClr val="dk1"/>
                </a:solidFill>
                <a:latin typeface="Roboto"/>
                <a:ea typeface="Roboto"/>
                <a:cs typeface="Roboto"/>
                <a:sym typeface="Roboto"/>
              </a:rPr>
              <a:t>Background &amp; Ethical Framework: </a:t>
            </a:r>
            <a:endParaRPr sz="2000">
              <a:solidFill>
                <a:schemeClr val="dk1"/>
              </a:solidFill>
            </a:endParaRPr>
          </a:p>
          <a:p>
            <a:pPr indent="0" lvl="0" marL="0" rtl="0" algn="l">
              <a:spcBef>
                <a:spcPts val="1200"/>
              </a:spcBef>
              <a:spcAft>
                <a:spcPts val="0"/>
              </a:spcAft>
              <a:buNone/>
            </a:pPr>
            <a:r>
              <a:rPr lang="en">
                <a:solidFill>
                  <a:schemeClr val="dk1"/>
                </a:solidFill>
              </a:rPr>
              <a:t>Reach is a cyber school based out of Harrisburg PA. </a:t>
            </a:r>
            <a:endParaRPr>
              <a:solidFill>
                <a:schemeClr val="dk1"/>
              </a:solidFill>
            </a:endParaRPr>
          </a:p>
          <a:p>
            <a:pPr indent="0" lvl="0" marL="0" rtl="0" algn="l">
              <a:spcBef>
                <a:spcPts val="1200"/>
              </a:spcBef>
              <a:spcAft>
                <a:spcPts val="0"/>
              </a:spcAft>
              <a:buNone/>
            </a:pPr>
            <a:r>
              <a:rPr lang="en">
                <a:solidFill>
                  <a:schemeClr val="dk1"/>
                </a:solidFill>
              </a:rPr>
              <a:t>Reach </a:t>
            </a:r>
            <a:r>
              <a:rPr lang="en">
                <a:solidFill>
                  <a:schemeClr val="dk1"/>
                </a:solidFill>
              </a:rPr>
              <a:t>Cyber connects</a:t>
            </a:r>
            <a:r>
              <a:rPr lang="en">
                <a:solidFill>
                  <a:schemeClr val="dk1"/>
                </a:solidFill>
              </a:rPr>
              <a:t> about 7000 </a:t>
            </a:r>
            <a:r>
              <a:rPr lang="en">
                <a:solidFill>
                  <a:schemeClr val="dk1"/>
                </a:solidFill>
              </a:rPr>
              <a:t>students</a:t>
            </a:r>
            <a:r>
              <a:rPr lang="en">
                <a:solidFill>
                  <a:schemeClr val="dk1"/>
                </a:solidFill>
              </a:rPr>
              <a:t> &amp; 800 staff </a:t>
            </a:r>
            <a:r>
              <a:rPr lang="en">
                <a:solidFill>
                  <a:schemeClr val="dk1"/>
                </a:solidFill>
              </a:rPr>
              <a:t>members</a:t>
            </a:r>
            <a:r>
              <a:rPr lang="en">
                <a:solidFill>
                  <a:schemeClr val="dk1"/>
                </a:solidFill>
              </a:rPr>
              <a:t> all </a:t>
            </a:r>
            <a:r>
              <a:rPr lang="en">
                <a:solidFill>
                  <a:schemeClr val="dk1"/>
                </a:solidFill>
              </a:rPr>
              <a:t>throughout</a:t>
            </a:r>
            <a:r>
              <a:rPr lang="en">
                <a:solidFill>
                  <a:schemeClr val="dk1"/>
                </a:solidFill>
              </a:rPr>
              <a:t> PA. </a:t>
            </a:r>
            <a:endParaRPr>
              <a:solidFill>
                <a:schemeClr val="dk1"/>
              </a:solidFill>
            </a:endParaRPr>
          </a:p>
          <a:p>
            <a:pPr indent="0" lvl="0" marL="0" rtl="0" algn="l">
              <a:spcBef>
                <a:spcPts val="1200"/>
              </a:spcBef>
              <a:spcAft>
                <a:spcPts val="0"/>
              </a:spcAft>
              <a:buNone/>
            </a:pPr>
            <a:r>
              <a:rPr lang="en">
                <a:solidFill>
                  <a:schemeClr val="dk1"/>
                </a:solidFill>
              </a:rPr>
              <a:t>Issue</a:t>
            </a:r>
            <a:r>
              <a:rPr lang="en">
                <a:solidFill>
                  <a:schemeClr val="dk1"/>
                </a:solidFill>
              </a:rPr>
              <a:t> on hand. Why the concern and why is it being addressed. </a:t>
            </a:r>
            <a:endParaRPr>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Getting back to our roots.</a:t>
            </a:r>
            <a:endParaRPr/>
          </a:p>
          <a:p>
            <a:pPr indent="0" lvl="0" marL="0" marR="0" rtl="0" algn="l">
              <a:spcBef>
                <a:spcPts val="1200"/>
              </a:spcBef>
              <a:spcAft>
                <a:spcPts val="0"/>
              </a:spcAft>
              <a:buNone/>
            </a:pPr>
            <a:r>
              <a:rPr lang="en" sz="1350">
                <a:solidFill>
                  <a:srgbClr val="FFE599"/>
                </a:solidFill>
              </a:rPr>
              <a:t>ACCEPTABLE USE OF TECHNOLOGY</a:t>
            </a:r>
            <a:endParaRPr sz="1350">
              <a:solidFill>
                <a:srgbClr val="FFE599"/>
              </a:solidFill>
            </a:endParaRPr>
          </a:p>
          <a:p>
            <a:pPr indent="0" lvl="0" marL="0" rtl="0" algn="l">
              <a:spcBef>
                <a:spcPts val="0"/>
              </a:spcBef>
              <a:spcAft>
                <a:spcPts val="0"/>
              </a:spcAft>
              <a:buNone/>
            </a:pPr>
            <a:r>
              <a:t/>
            </a:r>
            <a:endParaRPr sz="1100">
              <a:solidFill>
                <a:srgbClr val="FFE599"/>
              </a:solidFill>
            </a:endParaRPr>
          </a:p>
          <a:p>
            <a:pPr indent="0" lvl="0" marL="0" marR="0" rtl="0" algn="l">
              <a:spcBef>
                <a:spcPts val="0"/>
              </a:spcBef>
              <a:spcAft>
                <a:spcPts val="0"/>
              </a:spcAft>
              <a:buNone/>
            </a:pPr>
            <a:r>
              <a:rPr lang="en" sz="1350">
                <a:solidFill>
                  <a:srgbClr val="FFE599"/>
                </a:solidFill>
              </a:rPr>
              <a:t>By using Reach’s hardware, software, and network systems, you assume personal</a:t>
            </a:r>
            <a:endParaRPr sz="1350">
              <a:solidFill>
                <a:srgbClr val="FFE599"/>
              </a:solidFill>
            </a:endParaRPr>
          </a:p>
          <a:p>
            <a:pPr indent="0" lvl="0" marL="0" rtl="0" algn="l">
              <a:spcBef>
                <a:spcPts val="0"/>
              </a:spcBef>
              <a:spcAft>
                <a:spcPts val="0"/>
              </a:spcAft>
              <a:buNone/>
            </a:pPr>
            <a:r>
              <a:t/>
            </a:r>
            <a:endParaRPr sz="1100">
              <a:solidFill>
                <a:srgbClr val="FFE599"/>
              </a:solidFill>
            </a:endParaRPr>
          </a:p>
          <a:p>
            <a:pPr indent="0" lvl="0" marL="0" marR="0" rtl="0" algn="l">
              <a:spcBef>
                <a:spcPts val="0"/>
              </a:spcBef>
              <a:spcAft>
                <a:spcPts val="0"/>
              </a:spcAft>
              <a:buNone/>
            </a:pPr>
            <a:r>
              <a:rPr lang="en" sz="1350">
                <a:solidFill>
                  <a:srgbClr val="FFE599"/>
                </a:solidFill>
              </a:rPr>
              <a:t>responsibility for their appropriate use and agree to comply with this policy and other</a:t>
            </a:r>
            <a:endParaRPr sz="1350">
              <a:solidFill>
                <a:srgbClr val="FFE599"/>
              </a:solidFill>
            </a:endParaRPr>
          </a:p>
          <a:p>
            <a:pPr indent="0" lvl="0" marL="0" rtl="0" algn="l">
              <a:spcBef>
                <a:spcPts val="0"/>
              </a:spcBef>
              <a:spcAft>
                <a:spcPts val="0"/>
              </a:spcAft>
              <a:buNone/>
            </a:pPr>
            <a:r>
              <a:t/>
            </a:r>
            <a:endParaRPr sz="1100">
              <a:solidFill>
                <a:srgbClr val="FFE599"/>
              </a:solidFill>
            </a:endParaRPr>
          </a:p>
          <a:p>
            <a:pPr indent="0" lvl="0" marL="0" marR="0" rtl="0" algn="l">
              <a:spcBef>
                <a:spcPts val="0"/>
              </a:spcBef>
              <a:spcAft>
                <a:spcPts val="0"/>
              </a:spcAft>
              <a:buNone/>
            </a:pPr>
            <a:r>
              <a:rPr lang="en" sz="1350">
                <a:solidFill>
                  <a:srgbClr val="FFE599"/>
                </a:solidFill>
              </a:rPr>
              <a:t>applicable school policies, as well as federal, state, and local laws and regulations</a:t>
            </a:r>
            <a:endParaRPr>
              <a:solidFill>
                <a:srgbClr val="FFE599"/>
              </a:solidFill>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A Ethical Framework</a:t>
            </a:r>
            <a:endParaRPr/>
          </a:p>
        </p:txBody>
      </p:sp>
      <p:sp>
        <p:nvSpPr>
          <p:cNvPr id="67" name="Google Shape;67;p15"/>
          <p:cNvSpPr txBox="1"/>
          <p:nvPr>
            <p:ph idx="1" type="body"/>
          </p:nvPr>
        </p:nvSpPr>
        <p:spPr>
          <a:xfrm>
            <a:off x="311700" y="1152475"/>
            <a:ext cx="5943000" cy="976500"/>
          </a:xfrm>
          <a:prstGeom prst="rect">
            <a:avLst/>
          </a:prstGeom>
          <a:ln>
            <a:noFill/>
          </a:ln>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5223"/>
              <a:t>Critique Policy. Time for Change!</a:t>
            </a:r>
            <a:endParaRPr sz="5223"/>
          </a:p>
          <a:p>
            <a:pPr indent="0" lvl="0" marL="0" rtl="0" algn="l">
              <a:spcBef>
                <a:spcPts val="1200"/>
              </a:spcBef>
              <a:spcAft>
                <a:spcPts val="0"/>
              </a:spcAft>
              <a:buNone/>
            </a:pPr>
            <a:r>
              <a:rPr lang="en" sz="4773">
                <a:solidFill>
                  <a:srgbClr val="FFE599"/>
                </a:solidFill>
              </a:rPr>
              <a:t> </a:t>
            </a:r>
            <a:r>
              <a:rPr lang="en" sz="4773">
                <a:solidFill>
                  <a:srgbClr val="FFE599"/>
                </a:solidFill>
              </a:rPr>
              <a:t>ACCEPTABLE USE OF TECHNOLOGY For Reach Cyber</a:t>
            </a:r>
            <a:endParaRPr sz="6023">
              <a:solidFill>
                <a:srgbClr val="FFE599"/>
              </a:solidFill>
            </a:endParaRPr>
          </a:p>
          <a:p>
            <a:pPr indent="0" lvl="0" marL="0" rtl="0" algn="l">
              <a:spcBef>
                <a:spcPts val="1200"/>
              </a:spcBef>
              <a:spcAft>
                <a:spcPts val="0"/>
              </a:spcAft>
              <a:buNone/>
            </a:pPr>
            <a:r>
              <a:t/>
            </a:r>
            <a:endParaRPr sz="1100">
              <a:solidFill>
                <a:srgbClr val="FFE599"/>
              </a:solidFill>
            </a:endParaRPr>
          </a:p>
          <a:p>
            <a:pPr indent="0" lvl="0" marL="0" marR="0" rtl="0" algn="l">
              <a:spcBef>
                <a:spcPts val="0"/>
              </a:spcBef>
              <a:spcAft>
                <a:spcPts val="0"/>
              </a:spcAft>
              <a:buNone/>
            </a:pPr>
            <a:r>
              <a:t/>
            </a:r>
            <a:endParaRPr>
              <a:solidFill>
                <a:srgbClr val="FFE599"/>
              </a:solidFill>
            </a:endParaRPr>
          </a:p>
          <a:p>
            <a:pPr indent="0" lvl="0" marL="0" rtl="0" algn="l">
              <a:spcBef>
                <a:spcPts val="0"/>
              </a:spcBef>
              <a:spcAft>
                <a:spcPts val="1200"/>
              </a:spcAft>
              <a:buNone/>
            </a:pPr>
            <a:r>
              <a:t/>
            </a:r>
            <a:endParaRPr/>
          </a:p>
        </p:txBody>
      </p:sp>
      <p:sp>
        <p:nvSpPr>
          <p:cNvPr id="68" name="Google Shape;68;p15"/>
          <p:cNvSpPr txBox="1"/>
          <p:nvPr/>
        </p:nvSpPr>
        <p:spPr>
          <a:xfrm>
            <a:off x="170925" y="3053450"/>
            <a:ext cx="6339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PRINCIPLE V RESPONSIBLE AND ETHICAL USE OF TECHNOLOGY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professional educator considers the impact of consuming, creating, distributing and communicating information through all technologies. The ethical educator is vigilant to ensure appropriate boundaries associated with role, time and place are maintained when using electronic communication.</a:t>
            </a:r>
            <a:endParaRPr>
              <a:solidFill>
                <a:schemeClr val="dk1"/>
              </a:solidFill>
            </a:endParaRPr>
          </a:p>
        </p:txBody>
      </p:sp>
      <p:pic>
        <p:nvPicPr>
          <p:cNvPr id="69" name="Google Shape;69;p15"/>
          <p:cNvPicPr preferRelativeResize="0"/>
          <p:nvPr/>
        </p:nvPicPr>
        <p:blipFill>
          <a:blip r:embed="rId3">
            <a:alphaModFix/>
          </a:blip>
          <a:stretch>
            <a:fillRect/>
          </a:stretch>
        </p:blipFill>
        <p:spPr>
          <a:xfrm>
            <a:off x="4716173" y="159573"/>
            <a:ext cx="4319051" cy="1589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A Ethical Framework</a:t>
            </a:r>
            <a:endParaRPr/>
          </a:p>
        </p:txBody>
      </p:sp>
      <p:sp>
        <p:nvSpPr>
          <p:cNvPr id="75" name="Google Shape;75;p16"/>
          <p:cNvSpPr txBox="1"/>
          <p:nvPr/>
        </p:nvSpPr>
        <p:spPr>
          <a:xfrm>
            <a:off x="54375" y="1328600"/>
            <a:ext cx="6339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PRINCIPLE V RESPONSIBLE AND ETHICAL USE OF TECHNOLOGY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professional educator considers the impact of consuming, creating, distributing and communicating information through all technologies. The ethical educator is vigilant to ensure appropriate boundaries associated with role, time and place are maintained when using electronic communication.</a:t>
            </a:r>
            <a:endParaRPr>
              <a:solidFill>
                <a:schemeClr val="dk1"/>
              </a:solidFill>
            </a:endParaRPr>
          </a:p>
        </p:txBody>
      </p:sp>
      <p:pic>
        <p:nvPicPr>
          <p:cNvPr id="76" name="Google Shape;76;p16"/>
          <p:cNvPicPr preferRelativeResize="0"/>
          <p:nvPr/>
        </p:nvPicPr>
        <p:blipFill>
          <a:blip r:embed="rId3">
            <a:alphaModFix/>
          </a:blip>
          <a:stretch>
            <a:fillRect/>
          </a:stretch>
        </p:blipFill>
        <p:spPr>
          <a:xfrm>
            <a:off x="5019198" y="-109977"/>
            <a:ext cx="4319051" cy="1589450"/>
          </a:xfrm>
          <a:prstGeom prst="rect">
            <a:avLst/>
          </a:prstGeom>
          <a:noFill/>
          <a:ln>
            <a:noFill/>
          </a:ln>
        </p:spPr>
      </p:pic>
      <p:sp>
        <p:nvSpPr>
          <p:cNvPr id="77" name="Google Shape;77;p16"/>
          <p:cNvSpPr txBox="1"/>
          <p:nvPr/>
        </p:nvSpPr>
        <p:spPr>
          <a:xfrm>
            <a:off x="233075" y="2968025"/>
            <a:ext cx="6930600" cy="1656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en" sz="1350">
                <a:solidFill>
                  <a:srgbClr val="FFFF00"/>
                </a:solidFill>
              </a:rPr>
              <a:t>MCEE Principle V, A.1</a:t>
            </a:r>
            <a:endParaRPr sz="1350">
              <a:solidFill>
                <a:srgbClr val="FFFF00"/>
              </a:solidFill>
            </a:endParaRPr>
          </a:p>
          <a:p>
            <a:pPr indent="0" lvl="0" marL="0" marR="0" rtl="0" algn="l">
              <a:lnSpc>
                <a:spcPct val="115000"/>
              </a:lnSpc>
              <a:spcBef>
                <a:spcPts val="0"/>
              </a:spcBef>
              <a:spcAft>
                <a:spcPts val="0"/>
              </a:spcAft>
              <a:buNone/>
            </a:pPr>
            <a:r>
              <a:rPr lang="en" sz="1350">
                <a:solidFill>
                  <a:srgbClr val="FFFF00"/>
                </a:solidFill>
              </a:rPr>
              <a:t>Using social media transparently and primarily for the purpose of teaching and learning per school and district policy. The professional educator considers the ramifications of using social media and direct communication via technology with the one’s interaction with students, colleagues, and the general public</a:t>
            </a:r>
            <a:endParaRPr sz="1350">
              <a:solidFill>
                <a:srgbClr val="FFFF00"/>
              </a:solidFill>
            </a:endParaRPr>
          </a:p>
          <a:p>
            <a:pPr indent="0" lvl="0" marL="0" rtl="0" algn="l">
              <a:spcBef>
                <a:spcPts val="0"/>
              </a:spcBef>
              <a:spcAft>
                <a:spcPts val="0"/>
              </a:spcAft>
              <a:buNone/>
            </a:pPr>
            <a:r>
              <a:t/>
            </a:r>
            <a:endParaRPr b="1" sz="1800">
              <a:solidFill>
                <a:schemeClr val="l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A Ethical Framework</a:t>
            </a:r>
            <a:endParaRPr/>
          </a:p>
        </p:txBody>
      </p:sp>
      <p:sp>
        <p:nvSpPr>
          <p:cNvPr id="83" name="Google Shape;83;p17"/>
          <p:cNvSpPr txBox="1"/>
          <p:nvPr/>
        </p:nvSpPr>
        <p:spPr>
          <a:xfrm>
            <a:off x="54375" y="1328600"/>
            <a:ext cx="6339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PRINCIPLE V RESPONSIBLE AND ETHICAL USE OF TECHNOLOGY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professional educator considers the impact of consuming, creating, distributing and communicating information through all technologies. The ethical educator is vigilant to ensure appropriate boundaries associated with role, time and place are maintained when using electronic communication.</a:t>
            </a:r>
            <a:endParaRPr>
              <a:solidFill>
                <a:schemeClr val="dk1"/>
              </a:solidFill>
            </a:endParaRPr>
          </a:p>
        </p:txBody>
      </p:sp>
      <p:pic>
        <p:nvPicPr>
          <p:cNvPr id="84" name="Google Shape;84;p17"/>
          <p:cNvPicPr preferRelativeResize="0"/>
          <p:nvPr/>
        </p:nvPicPr>
        <p:blipFill>
          <a:blip r:embed="rId3">
            <a:alphaModFix/>
          </a:blip>
          <a:stretch>
            <a:fillRect/>
          </a:stretch>
        </p:blipFill>
        <p:spPr>
          <a:xfrm>
            <a:off x="5019198" y="-109977"/>
            <a:ext cx="4319051" cy="1589450"/>
          </a:xfrm>
          <a:prstGeom prst="rect">
            <a:avLst/>
          </a:prstGeom>
          <a:noFill/>
          <a:ln>
            <a:noFill/>
          </a:ln>
        </p:spPr>
      </p:pic>
      <p:sp>
        <p:nvSpPr>
          <p:cNvPr id="85" name="Google Shape;85;p17"/>
          <p:cNvSpPr txBox="1"/>
          <p:nvPr/>
        </p:nvSpPr>
        <p:spPr>
          <a:xfrm>
            <a:off x="233075" y="2968025"/>
            <a:ext cx="6930600" cy="141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en" sz="1350">
                <a:solidFill>
                  <a:srgbClr val="FFFF00"/>
                </a:solidFill>
              </a:rPr>
              <a:t>MCEE Principle V, A.7</a:t>
            </a:r>
            <a:endParaRPr sz="1350">
              <a:solidFill>
                <a:srgbClr val="FFFF00"/>
              </a:solidFill>
            </a:endParaRPr>
          </a:p>
          <a:p>
            <a:pPr indent="0" lvl="0" marL="0" marR="0" rtl="0" algn="l">
              <a:lnSpc>
                <a:spcPct val="115000"/>
              </a:lnSpc>
              <a:spcBef>
                <a:spcPts val="0"/>
              </a:spcBef>
              <a:spcAft>
                <a:spcPts val="0"/>
              </a:spcAft>
              <a:buNone/>
            </a:pPr>
            <a:r>
              <a:rPr lang="en" sz="1350">
                <a:solidFill>
                  <a:srgbClr val="FFFF00"/>
                </a:solidFill>
              </a:rPr>
              <a:t>Consider the implications of sharing legally protected or other sensitive information electronically either via professional or personal devices/account</a:t>
            </a:r>
            <a:endParaRPr sz="1350">
              <a:solidFill>
                <a:srgbClr val="FFFF00"/>
              </a:solidFill>
            </a:endParaRPr>
          </a:p>
          <a:p>
            <a:pPr indent="0" lvl="0" marL="0" marR="0" rtl="0" algn="l">
              <a:lnSpc>
                <a:spcPct val="115000"/>
              </a:lnSpc>
              <a:spcBef>
                <a:spcPts val="0"/>
              </a:spcBef>
              <a:spcAft>
                <a:spcPts val="0"/>
              </a:spcAft>
              <a:buNone/>
            </a:pPr>
            <a:r>
              <a:t/>
            </a:r>
            <a:endParaRPr sz="1350">
              <a:solidFill>
                <a:srgbClr val="FFFF00"/>
              </a:solidFill>
            </a:endParaRPr>
          </a:p>
          <a:p>
            <a:pPr indent="0" lvl="0" marL="0" rtl="0" algn="l">
              <a:spcBef>
                <a:spcPts val="0"/>
              </a:spcBef>
              <a:spcAft>
                <a:spcPts val="0"/>
              </a:spcAft>
              <a:buNone/>
            </a:pPr>
            <a:r>
              <a:t/>
            </a:r>
            <a:endParaRPr b="1" sz="1800">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A Ethical Framework</a:t>
            </a:r>
            <a:endParaRPr/>
          </a:p>
        </p:txBody>
      </p:sp>
      <p:sp>
        <p:nvSpPr>
          <p:cNvPr id="91" name="Google Shape;91;p18"/>
          <p:cNvSpPr txBox="1"/>
          <p:nvPr/>
        </p:nvSpPr>
        <p:spPr>
          <a:xfrm>
            <a:off x="54375" y="1328600"/>
            <a:ext cx="6339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PRINCIPLE V RESPONSIBLE AND ETHICAL USE OF TECHNOLOGY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professional educator considers the impact of consuming, creating, distributing and communicating information through all technologies. The ethical educator is vigilant to ensure appropriate boundaries associated with role, time and place are maintained when using electronic communication.</a:t>
            </a:r>
            <a:endParaRPr>
              <a:solidFill>
                <a:schemeClr val="dk1"/>
              </a:solidFill>
            </a:endParaRPr>
          </a:p>
        </p:txBody>
      </p:sp>
      <p:pic>
        <p:nvPicPr>
          <p:cNvPr id="92" name="Google Shape;92;p18"/>
          <p:cNvPicPr preferRelativeResize="0"/>
          <p:nvPr/>
        </p:nvPicPr>
        <p:blipFill>
          <a:blip r:embed="rId3">
            <a:alphaModFix/>
          </a:blip>
          <a:stretch>
            <a:fillRect/>
          </a:stretch>
        </p:blipFill>
        <p:spPr>
          <a:xfrm>
            <a:off x="5019198" y="-109977"/>
            <a:ext cx="4319051" cy="1589450"/>
          </a:xfrm>
          <a:prstGeom prst="rect">
            <a:avLst/>
          </a:prstGeom>
          <a:noFill/>
          <a:ln>
            <a:noFill/>
          </a:ln>
        </p:spPr>
      </p:pic>
      <p:sp>
        <p:nvSpPr>
          <p:cNvPr id="93" name="Google Shape;93;p18"/>
          <p:cNvSpPr txBox="1"/>
          <p:nvPr/>
        </p:nvSpPr>
        <p:spPr>
          <a:xfrm>
            <a:off x="233075" y="2968025"/>
            <a:ext cx="6930600" cy="1656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en" sz="1350">
                <a:solidFill>
                  <a:srgbClr val="FFFF00"/>
                </a:solidFill>
              </a:rPr>
              <a:t>MCEE Principle V, B. 1</a:t>
            </a:r>
            <a:endParaRPr sz="1350">
              <a:solidFill>
                <a:srgbClr val="FFFF00"/>
              </a:solidFill>
            </a:endParaRPr>
          </a:p>
          <a:p>
            <a:pPr indent="0" lvl="0" marL="0" marR="0" rtl="0" algn="l">
              <a:lnSpc>
                <a:spcPct val="115000"/>
              </a:lnSpc>
              <a:spcBef>
                <a:spcPts val="0"/>
              </a:spcBef>
              <a:spcAft>
                <a:spcPts val="0"/>
              </a:spcAft>
              <a:buNone/>
            </a:pPr>
            <a:r>
              <a:rPr lang="en" sz="1350">
                <a:solidFill>
                  <a:srgbClr val="FFFF00"/>
                </a:solidFill>
              </a:rPr>
              <a:t>Being vigilant in identifying, addressing, and reporting (when appropriate and in accordance with local school, district, state and federal policy) inappropriate and illegal materials/images in electronic or other forms.</a:t>
            </a:r>
            <a:endParaRPr sz="1350">
              <a:solidFill>
                <a:srgbClr val="FFFF00"/>
              </a:solidFill>
            </a:endParaRPr>
          </a:p>
          <a:p>
            <a:pPr indent="0" lvl="0" marL="0" marR="0" rtl="0" algn="l">
              <a:lnSpc>
                <a:spcPct val="115000"/>
              </a:lnSpc>
              <a:spcBef>
                <a:spcPts val="0"/>
              </a:spcBef>
              <a:spcAft>
                <a:spcPts val="0"/>
              </a:spcAft>
              <a:buNone/>
            </a:pPr>
            <a:r>
              <a:t/>
            </a:r>
            <a:endParaRPr sz="1350">
              <a:solidFill>
                <a:srgbClr val="FFFF00"/>
              </a:solidFill>
            </a:endParaRPr>
          </a:p>
          <a:p>
            <a:pPr indent="0" lvl="0" marL="0" rtl="0" algn="l">
              <a:spcBef>
                <a:spcPts val="0"/>
              </a:spcBef>
              <a:spcAft>
                <a:spcPts val="0"/>
              </a:spcAft>
              <a:buNone/>
            </a:pPr>
            <a:r>
              <a:t/>
            </a:r>
            <a:endParaRPr b="1" sz="1800">
              <a:solidFill>
                <a:schemeClr val="l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A </a:t>
            </a:r>
            <a:r>
              <a:rPr lang="en"/>
              <a:t>Knowledge Based</a:t>
            </a:r>
            <a:r>
              <a:rPr lang="en"/>
              <a:t> </a:t>
            </a:r>
            <a:endParaRPr/>
          </a:p>
        </p:txBody>
      </p:sp>
      <p:pic>
        <p:nvPicPr>
          <p:cNvPr id="99" name="Google Shape;99;p19"/>
          <p:cNvPicPr preferRelativeResize="0"/>
          <p:nvPr/>
        </p:nvPicPr>
        <p:blipFill>
          <a:blip r:embed="rId3">
            <a:alphaModFix/>
          </a:blip>
          <a:stretch>
            <a:fillRect/>
          </a:stretch>
        </p:blipFill>
        <p:spPr>
          <a:xfrm>
            <a:off x="7113850" y="43525"/>
            <a:ext cx="1992346" cy="1645500"/>
          </a:xfrm>
          <a:prstGeom prst="rect">
            <a:avLst/>
          </a:prstGeom>
          <a:noFill/>
          <a:ln>
            <a:noFill/>
          </a:ln>
        </p:spPr>
      </p:pic>
      <p:sp>
        <p:nvSpPr>
          <p:cNvPr id="100" name="Google Shape;100;p19"/>
          <p:cNvSpPr txBox="1"/>
          <p:nvPr/>
        </p:nvSpPr>
        <p:spPr>
          <a:xfrm>
            <a:off x="311700" y="2237650"/>
            <a:ext cx="7054800" cy="23934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1350">
                <a:highlight>
                  <a:srgbClr val="F2F2F2"/>
                </a:highlight>
              </a:rPr>
              <a:t>Garcia, L. (2023). Why Digital Citizenship Matters More Than Ever in Schools.</a:t>
            </a:r>
            <a:endParaRPr sz="1350">
              <a:highlight>
                <a:srgbClr val="F2F2F2"/>
              </a:highlight>
            </a:endParaRPr>
          </a:p>
          <a:p>
            <a:pPr indent="0" lvl="0" marL="0" marR="0" rtl="0" algn="l">
              <a:spcBef>
                <a:spcPts val="0"/>
              </a:spcBef>
              <a:spcAft>
                <a:spcPts val="0"/>
              </a:spcAft>
              <a:buNone/>
            </a:pPr>
            <a:r>
              <a:rPr lang="en" sz="1350">
                <a:highlight>
                  <a:srgbClr val="F2F2F2"/>
                </a:highlight>
              </a:rPr>
              <a:t>Education Week. Retrieved from https://www.edweek.org/teaching-learning/why-digital-citizenship-matters-more-than-ever-in-schools/2023/04</a:t>
            </a:r>
            <a:endParaRPr sz="1350">
              <a:highlight>
                <a:srgbClr val="F2F2F2"/>
              </a:highlight>
            </a:endParaRPr>
          </a:p>
          <a:p>
            <a:pPr indent="0" lvl="0" marL="0" marR="0" rtl="0" algn="l">
              <a:spcBef>
                <a:spcPts val="0"/>
              </a:spcBef>
              <a:spcAft>
                <a:spcPts val="0"/>
              </a:spcAft>
              <a:buNone/>
            </a:pPr>
            <a:r>
              <a:t/>
            </a:r>
            <a:endParaRPr sz="1100">
              <a:highlight>
                <a:srgbClr val="F2F2F2"/>
              </a:highlight>
            </a:endParaRPr>
          </a:p>
          <a:p>
            <a:pPr indent="0" lvl="0" marL="0" marR="0" rtl="0" algn="l">
              <a:spcBef>
                <a:spcPts val="0"/>
              </a:spcBef>
              <a:spcAft>
                <a:spcPts val="0"/>
              </a:spcAft>
              <a:buNone/>
            </a:pPr>
            <a:r>
              <a:rPr lang="en" sz="1350">
                <a:highlight>
                  <a:srgbClr val="F2F2F2"/>
                </a:highlight>
              </a:rPr>
              <a:t>Johnson, M., &amp; Willey, P. (2022). Cybersecurity Threats in K-12 Schools: Prevention and</a:t>
            </a:r>
            <a:endParaRPr sz="1350">
              <a:highlight>
                <a:srgbClr val="F2F2F2"/>
              </a:highlight>
            </a:endParaRPr>
          </a:p>
          <a:p>
            <a:pPr indent="0" lvl="0" marL="0" marR="0" rtl="0" algn="l">
              <a:spcBef>
                <a:spcPts val="0"/>
              </a:spcBef>
              <a:spcAft>
                <a:spcPts val="0"/>
              </a:spcAft>
              <a:buNone/>
            </a:pPr>
            <a:r>
              <a:rPr lang="en" sz="1100">
                <a:highlight>
                  <a:srgbClr val="F2F2F2"/>
                </a:highlight>
              </a:rPr>
              <a:t> </a:t>
            </a:r>
            <a:r>
              <a:rPr lang="en" sz="1350">
                <a:highlight>
                  <a:srgbClr val="F2F2F2"/>
                </a:highlight>
              </a:rPr>
              <a:t>Response. Journal of Educational Technology &amp; Society, 25(1), 45-57. Retrieved from</a:t>
            </a:r>
            <a:endParaRPr sz="1350">
              <a:highlight>
                <a:srgbClr val="F2F2F2"/>
              </a:highlight>
            </a:endParaRPr>
          </a:p>
          <a:p>
            <a:pPr indent="0" lvl="0" marL="0" marR="0" rtl="0" algn="l">
              <a:spcBef>
                <a:spcPts val="0"/>
              </a:spcBef>
              <a:spcAft>
                <a:spcPts val="0"/>
              </a:spcAft>
              <a:buNone/>
            </a:pPr>
            <a:r>
              <a:rPr lang="en" sz="1100">
                <a:highlight>
                  <a:srgbClr val="F2F2F2"/>
                </a:highlight>
              </a:rPr>
              <a:t>H</a:t>
            </a:r>
            <a:r>
              <a:rPr lang="en" sz="1350">
                <a:highlight>
                  <a:srgbClr val="F2F2F2"/>
                </a:highlight>
              </a:rPr>
              <a:t>ttps://www.jets.org/articles/25145</a:t>
            </a:r>
            <a:endParaRPr sz="1350">
              <a:highlight>
                <a:srgbClr val="F2F2F2"/>
              </a:highlight>
            </a:endParaRPr>
          </a:p>
          <a:p>
            <a:pPr indent="0" lvl="0" marL="0" marR="0" rtl="0" algn="l">
              <a:spcBef>
                <a:spcPts val="0"/>
              </a:spcBef>
              <a:spcAft>
                <a:spcPts val="0"/>
              </a:spcAft>
              <a:buNone/>
            </a:pPr>
            <a:r>
              <a:t/>
            </a:r>
            <a:endParaRPr sz="1100">
              <a:highlight>
                <a:srgbClr val="F2F2F2"/>
              </a:highlight>
            </a:endParaRPr>
          </a:p>
          <a:p>
            <a:pPr indent="0" lvl="0" marL="0" marR="0" rtl="0" algn="l">
              <a:spcBef>
                <a:spcPts val="0"/>
              </a:spcBef>
              <a:spcAft>
                <a:spcPts val="0"/>
              </a:spcAft>
              <a:buNone/>
            </a:pPr>
            <a:r>
              <a:rPr lang="en" sz="1350">
                <a:highlight>
                  <a:srgbClr val="F2F2F2"/>
                </a:highlight>
              </a:rPr>
              <a:t>International Society for Technology in Education. (2016). ISTE Standards for Students.</a:t>
            </a:r>
            <a:endParaRPr sz="1350">
              <a:highlight>
                <a:srgbClr val="F2F2F2"/>
              </a:highlight>
            </a:endParaRPr>
          </a:p>
          <a:p>
            <a:pPr indent="0" lvl="0" marL="0" marR="0" rtl="0" algn="l">
              <a:spcBef>
                <a:spcPts val="0"/>
              </a:spcBef>
              <a:spcAft>
                <a:spcPts val="0"/>
              </a:spcAft>
              <a:buNone/>
            </a:pPr>
            <a:r>
              <a:rPr lang="en" sz="1350">
                <a:highlight>
                  <a:srgbClr val="F2F2F2"/>
                </a:highlight>
              </a:rPr>
              <a:t>Retrieved from https://www.iste.org/standards/iste-standards-for-students</a:t>
            </a:r>
            <a:endParaRPr sz="1350">
              <a:highlight>
                <a:srgbClr val="F2F2F2"/>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A Knowledge Based </a:t>
            </a:r>
            <a:endParaRPr/>
          </a:p>
        </p:txBody>
      </p:sp>
      <p:sp>
        <p:nvSpPr>
          <p:cNvPr id="106" name="Google Shape;106;p20"/>
          <p:cNvSpPr txBox="1"/>
          <p:nvPr/>
        </p:nvSpPr>
        <p:spPr>
          <a:xfrm>
            <a:off x="404025" y="1856950"/>
            <a:ext cx="7054800" cy="8082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1350">
                <a:solidFill>
                  <a:schemeClr val="dk1"/>
                </a:solidFill>
              </a:rPr>
              <a:t>J.S. v. Blue Mountain School District (2011)</a:t>
            </a:r>
            <a:endParaRPr sz="1350">
              <a:solidFill>
                <a:schemeClr val="dk1"/>
              </a:solidFill>
            </a:endParaRPr>
          </a:p>
          <a:p>
            <a:pPr indent="0" lvl="0" marL="0" marR="0" rtl="0" algn="l">
              <a:spcBef>
                <a:spcPts val="0"/>
              </a:spcBef>
              <a:spcAft>
                <a:spcPts val="0"/>
              </a:spcAft>
              <a:buNone/>
            </a:pPr>
            <a:r>
              <a:rPr lang="en" sz="1350">
                <a:solidFill>
                  <a:schemeClr val="dk1"/>
                </a:solidFill>
              </a:rPr>
              <a:t>Tinker v. Des Moines Independent Community School District (1969)</a:t>
            </a:r>
            <a:endParaRPr sz="1350">
              <a:solidFill>
                <a:schemeClr val="dk1"/>
              </a:solidFill>
            </a:endParaRPr>
          </a:p>
          <a:p>
            <a:pPr indent="0" lvl="0" marL="0" marR="0" rtl="0" algn="l">
              <a:spcBef>
                <a:spcPts val="0"/>
              </a:spcBef>
              <a:spcAft>
                <a:spcPts val="0"/>
              </a:spcAft>
              <a:buNone/>
            </a:pPr>
            <a:r>
              <a:rPr lang="en" sz="1350">
                <a:solidFill>
                  <a:schemeClr val="dk1"/>
                </a:solidFill>
              </a:rPr>
              <a:t>Kowalski v. Berkeley County Schools (2011)</a:t>
            </a:r>
            <a:endParaRPr sz="1350">
              <a:solidFill>
                <a:schemeClr val="dk1"/>
              </a:solidFill>
            </a:endParaRPr>
          </a:p>
        </p:txBody>
      </p:sp>
      <p:pic>
        <p:nvPicPr>
          <p:cNvPr id="107" name="Google Shape;107;p20"/>
          <p:cNvPicPr preferRelativeResize="0"/>
          <p:nvPr/>
        </p:nvPicPr>
        <p:blipFill>
          <a:blip r:embed="rId3">
            <a:alphaModFix/>
          </a:blip>
          <a:stretch>
            <a:fillRect/>
          </a:stretch>
        </p:blipFill>
        <p:spPr>
          <a:xfrm>
            <a:off x="6453575" y="74875"/>
            <a:ext cx="2619375" cy="1743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Part B. The 3 P’s</a:t>
            </a:r>
            <a:endParaRPr/>
          </a:p>
        </p:txBody>
      </p:sp>
      <p:sp>
        <p:nvSpPr>
          <p:cNvPr id="113" name="Google Shape;113;p21"/>
          <p:cNvSpPr txBox="1"/>
          <p:nvPr/>
        </p:nvSpPr>
        <p:spPr>
          <a:xfrm>
            <a:off x="264175" y="1942425"/>
            <a:ext cx="7995000" cy="15561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1350">
                <a:solidFill>
                  <a:schemeClr val="dk1"/>
                </a:solidFill>
              </a:rPr>
              <a:t>Proposal of Policy: </a:t>
            </a:r>
            <a:endParaRPr sz="1350">
              <a:solidFill>
                <a:schemeClr val="dk1"/>
              </a:solidFill>
            </a:endParaRPr>
          </a:p>
          <a:p>
            <a:pPr indent="0" lvl="0" marL="0" marR="0" rtl="0" algn="l">
              <a:lnSpc>
                <a:spcPct val="115000"/>
              </a:lnSpc>
              <a:spcBef>
                <a:spcPts val="0"/>
              </a:spcBef>
              <a:spcAft>
                <a:spcPts val="0"/>
              </a:spcAft>
              <a:buNone/>
            </a:pPr>
            <a:r>
              <a:rPr lang="en" sz="1350">
                <a:solidFill>
                  <a:srgbClr val="FFD966"/>
                </a:solidFill>
              </a:rPr>
              <a:t>Using Reach's hardware, software, and network systems, you assume personal responsibility for their appropriate use and agree to comply with this policy, other applicable school policies, and all federal, state, and local laws and regulations. Using Reach's technological resources is a privilege, not a right, and must support the institution's educational mission.</a:t>
            </a:r>
            <a:endParaRPr sz="1350">
              <a:solidFill>
                <a:srgbClr val="FFD966"/>
              </a:solidFill>
            </a:endParaRPr>
          </a:p>
          <a:p>
            <a:pPr indent="0" lvl="0" marL="0" marR="0" rtl="0" algn="l">
              <a:spcBef>
                <a:spcPts val="0"/>
              </a:spcBef>
              <a:spcAft>
                <a:spcPts val="0"/>
              </a:spcAft>
              <a:buNone/>
            </a:pPr>
            <a:r>
              <a:t/>
            </a:r>
            <a:endParaRPr sz="1350">
              <a:solidFill>
                <a:schemeClr val="dk1"/>
              </a:solidFill>
            </a:endParaRPr>
          </a:p>
        </p:txBody>
      </p:sp>
      <p:pic>
        <p:nvPicPr>
          <p:cNvPr id="114" name="Google Shape;114;p21"/>
          <p:cNvPicPr preferRelativeResize="0"/>
          <p:nvPr/>
        </p:nvPicPr>
        <p:blipFill>
          <a:blip r:embed="rId3">
            <a:alphaModFix/>
          </a:blip>
          <a:stretch>
            <a:fillRect/>
          </a:stretch>
        </p:blipFill>
        <p:spPr>
          <a:xfrm>
            <a:off x="6638175" y="-85475"/>
            <a:ext cx="2466975" cy="1847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nvSpPr>
        <p:spPr>
          <a:xfrm>
            <a:off x="126150" y="1235375"/>
            <a:ext cx="8520600" cy="40869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 sz="1350">
                <a:solidFill>
                  <a:schemeClr val="dk1"/>
                </a:solidFill>
              </a:rPr>
              <a:t>The proposed Acceptable Use of Technology Policy and procedures are designed to foster an equitable, inclusive, and culturally responsive environment among teachers and staff by emphasizing respectful and ethical use of technology, which is central to maintaining a positive school culture. By explicitly prohibiting discriminatory, harassing, and inappropriate content, the policy ensures that the technological environment upholds the dignity of all individuals, regardless of their background. This creates a safe space for all users, promoting inclusivity.</a:t>
            </a:r>
            <a:endParaRPr sz="1350">
              <a:solidFill>
                <a:schemeClr val="dk1"/>
              </a:solidFill>
            </a:endParaRPr>
          </a:p>
          <a:p>
            <a:pPr indent="0" lvl="0" marL="0" marR="0" rtl="0" algn="l">
              <a:spcBef>
                <a:spcPts val="0"/>
              </a:spcBef>
              <a:spcAft>
                <a:spcPts val="0"/>
              </a:spcAft>
              <a:buNone/>
            </a:pPr>
            <a:r>
              <a:t/>
            </a:r>
            <a:endParaRPr sz="1100">
              <a:solidFill>
                <a:schemeClr val="dk1"/>
              </a:solidFill>
            </a:endParaRPr>
          </a:p>
          <a:p>
            <a:pPr indent="0" lvl="0" marL="0" marR="0" rtl="0" algn="l">
              <a:spcBef>
                <a:spcPts val="0"/>
              </a:spcBef>
              <a:spcAft>
                <a:spcPts val="0"/>
              </a:spcAft>
              <a:buNone/>
            </a:pPr>
            <a:r>
              <a:rPr lang="en" sz="1350">
                <a:solidFill>
                  <a:schemeClr val="dk1"/>
                </a:solidFill>
              </a:rPr>
              <a:t>The policy's emphasis on digital citizenship, including respecting intellectual property and practicing ethical online behavior, educates teachers and staff on the importance of cultural sensitivity and the ethical implications of their digital actions. This training fosters an understanding of diverse </a:t>
            </a:r>
            <a:r>
              <a:rPr lang="en" sz="1350">
                <a:solidFill>
                  <a:schemeClr val="dk1"/>
                </a:solidFill>
              </a:rPr>
              <a:t>p</a:t>
            </a:r>
            <a:r>
              <a:rPr lang="en" sz="1350">
                <a:solidFill>
                  <a:schemeClr val="dk1"/>
                </a:solidFill>
              </a:rPr>
              <a:t>erspectives and the impact of online behavior on different communities.</a:t>
            </a:r>
            <a:endParaRPr sz="1350">
              <a:solidFill>
                <a:schemeClr val="dk1"/>
              </a:solidFill>
            </a:endParaRPr>
          </a:p>
          <a:p>
            <a:pPr indent="0" lvl="0" marL="0" marR="0" rtl="0" algn="l">
              <a:spcBef>
                <a:spcPts val="0"/>
              </a:spcBef>
              <a:spcAft>
                <a:spcPts val="0"/>
              </a:spcAft>
              <a:buNone/>
            </a:pPr>
            <a:r>
              <a:t/>
            </a:r>
            <a:endParaRPr sz="1100">
              <a:solidFill>
                <a:schemeClr val="dk1"/>
              </a:solidFill>
            </a:endParaRPr>
          </a:p>
          <a:p>
            <a:pPr indent="0" lvl="0" marL="0" marR="0" rtl="0" algn="l">
              <a:spcBef>
                <a:spcPts val="0"/>
              </a:spcBef>
              <a:spcAft>
                <a:spcPts val="0"/>
              </a:spcAft>
              <a:buNone/>
            </a:pPr>
            <a:r>
              <a:rPr lang="en" sz="1350">
                <a:solidFill>
                  <a:schemeClr val="dk1"/>
                </a:solidFill>
              </a:rPr>
              <a:t>Regular training sessions on digital citizenship and cybersecurity best practices reinforce these values. By incorporating these sessions into the policy, Reach ensures continuous professional development focused on equitable and inclusive practices. These sessions will highlight the importance of recognizing and addressing implicit biases, helping teachers and staff become more culturally responsive in their use of technology.</a:t>
            </a:r>
            <a:endParaRPr sz="1350">
              <a:solidFill>
                <a:schemeClr val="dk1"/>
              </a:solidFill>
            </a:endParaRPr>
          </a:p>
          <a:p>
            <a:pPr indent="0" lvl="0" marL="0" marR="0" rtl="0" algn="l">
              <a:spcBef>
                <a:spcPts val="0"/>
              </a:spcBef>
              <a:spcAft>
                <a:spcPts val="0"/>
              </a:spcAft>
              <a:buNone/>
            </a:pPr>
            <a:r>
              <a:t/>
            </a:r>
            <a:endParaRPr sz="1350">
              <a:solidFill>
                <a:schemeClr val="dk1"/>
              </a:solidFill>
            </a:endParaRPr>
          </a:p>
          <a:p>
            <a:pPr indent="0" lvl="0" marL="0" marR="0" rtl="0" algn="l">
              <a:lnSpc>
                <a:spcPct val="115000"/>
              </a:lnSpc>
              <a:spcBef>
                <a:spcPts val="0"/>
              </a:spcBef>
              <a:spcAft>
                <a:spcPts val="0"/>
              </a:spcAft>
              <a:buNone/>
            </a:pPr>
            <a:r>
              <a:t/>
            </a:r>
            <a:endParaRPr sz="1350">
              <a:solidFill>
                <a:srgbClr val="FFD966"/>
              </a:solidFill>
            </a:endParaRPr>
          </a:p>
          <a:p>
            <a:pPr indent="0" lvl="0" marL="0" marR="0" rtl="0" algn="l">
              <a:spcBef>
                <a:spcPts val="0"/>
              </a:spcBef>
              <a:spcAft>
                <a:spcPts val="0"/>
              </a:spcAft>
              <a:buNone/>
            </a:pPr>
            <a:r>
              <a:t/>
            </a:r>
            <a:endParaRPr sz="1350">
              <a:solidFill>
                <a:schemeClr val="dk1"/>
              </a:solidFill>
            </a:endParaRPr>
          </a:p>
        </p:txBody>
      </p:sp>
      <p:pic>
        <p:nvPicPr>
          <p:cNvPr id="120" name="Google Shape;120;p22"/>
          <p:cNvPicPr preferRelativeResize="0"/>
          <p:nvPr/>
        </p:nvPicPr>
        <p:blipFill>
          <a:blip r:embed="rId3">
            <a:alphaModFix/>
          </a:blip>
          <a:stretch>
            <a:fillRect/>
          </a:stretch>
        </p:blipFill>
        <p:spPr>
          <a:xfrm>
            <a:off x="38850" y="0"/>
            <a:ext cx="1768575" cy="1126600"/>
          </a:xfrm>
          <a:prstGeom prst="rect">
            <a:avLst/>
          </a:prstGeom>
          <a:noFill/>
          <a:ln>
            <a:noFill/>
          </a:ln>
        </p:spPr>
      </p:pic>
      <p:sp>
        <p:nvSpPr>
          <p:cNvPr id="121" name="Google Shape;121;p22"/>
          <p:cNvSpPr txBox="1"/>
          <p:nvPr/>
        </p:nvSpPr>
        <p:spPr>
          <a:xfrm>
            <a:off x="2214350" y="186475"/>
            <a:ext cx="5430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FFFF00"/>
                </a:solidFill>
                <a:latin typeface="Roboto"/>
                <a:ea typeface="Roboto"/>
                <a:cs typeface="Roboto"/>
                <a:sym typeface="Roboto"/>
              </a:rPr>
              <a:t>A</a:t>
            </a:r>
            <a:r>
              <a:rPr lang="en" sz="1050">
                <a:solidFill>
                  <a:srgbClr val="FFFF00"/>
                </a:solidFill>
                <a:latin typeface="Roboto"/>
                <a:ea typeface="Roboto"/>
                <a:cs typeface="Roboto"/>
                <a:sym typeface="Roboto"/>
              </a:rPr>
              <a:t>rticulate how the policy and procedures are expected to cultivate equitable, inclusive, and culturally responsive practice among teachers and staff.</a:t>
            </a:r>
            <a:endParaRPr>
              <a:solidFill>
                <a:srgbClr val="FFFF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nvSpPr>
        <p:spPr>
          <a:xfrm>
            <a:off x="266000" y="1724875"/>
            <a:ext cx="8520600" cy="16704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t/>
            </a:r>
            <a:endParaRPr sz="1350">
              <a:solidFill>
                <a:schemeClr val="dk1"/>
              </a:solidFill>
            </a:endParaRPr>
          </a:p>
          <a:p>
            <a:pPr indent="0" lvl="0" marL="0" marR="0" rtl="0" algn="l">
              <a:spcBef>
                <a:spcPts val="0"/>
              </a:spcBef>
              <a:spcAft>
                <a:spcPts val="0"/>
              </a:spcAft>
              <a:buNone/>
            </a:pPr>
            <a:r>
              <a:t/>
            </a:r>
            <a:endParaRPr sz="1350">
              <a:solidFill>
                <a:schemeClr val="dk1"/>
              </a:solidFill>
            </a:endParaRPr>
          </a:p>
          <a:p>
            <a:pPr indent="0" lvl="0" marL="0" marR="0" rtl="0" algn="l">
              <a:lnSpc>
                <a:spcPct val="115000"/>
              </a:lnSpc>
              <a:spcBef>
                <a:spcPts val="0"/>
              </a:spcBef>
              <a:spcAft>
                <a:spcPts val="0"/>
              </a:spcAft>
              <a:buNone/>
            </a:pPr>
            <a:r>
              <a:t/>
            </a:r>
            <a:endParaRPr sz="1350">
              <a:solidFill>
                <a:srgbClr val="FFD966"/>
              </a:solidFill>
            </a:endParaRPr>
          </a:p>
          <a:p>
            <a:pPr indent="0" lvl="0" marL="0" marR="0" rtl="0" algn="l">
              <a:spcBef>
                <a:spcPts val="0"/>
              </a:spcBef>
              <a:spcAft>
                <a:spcPts val="0"/>
              </a:spcAft>
              <a:buNone/>
            </a:pPr>
            <a:r>
              <a:rPr lang="en" sz="1350">
                <a:solidFill>
                  <a:schemeClr val="dk1"/>
                </a:solidFill>
              </a:rPr>
              <a:t>The time to change is now, not later. The cyber world is evolving beyond our comprehension, and we must adapt just as swiftly. As technology advances, new challenges and opportunities arise daily. Procrastination is not an option if we wish to stay ahead and safeguard our digital future. Embracing change now ensures we remain resilient and proactive in the rapidly shifting digital landscape.</a:t>
            </a:r>
            <a:endParaRPr sz="1350">
              <a:solidFill>
                <a:schemeClr val="dk1"/>
              </a:solidFill>
            </a:endParaRPr>
          </a:p>
        </p:txBody>
      </p:sp>
      <p:pic>
        <p:nvPicPr>
          <p:cNvPr id="127" name="Google Shape;127;p23"/>
          <p:cNvPicPr preferRelativeResize="0"/>
          <p:nvPr/>
        </p:nvPicPr>
        <p:blipFill>
          <a:blip r:embed="rId3">
            <a:alphaModFix/>
          </a:blip>
          <a:stretch>
            <a:fillRect/>
          </a:stretch>
        </p:blipFill>
        <p:spPr>
          <a:xfrm>
            <a:off x="3011825" y="124288"/>
            <a:ext cx="3028950" cy="1514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4"/>
          <p:cNvPicPr preferRelativeResize="0"/>
          <p:nvPr/>
        </p:nvPicPr>
        <p:blipFill>
          <a:blip r:embed="rId3">
            <a:alphaModFix/>
          </a:blip>
          <a:stretch>
            <a:fillRect/>
          </a:stretch>
        </p:blipFill>
        <p:spPr>
          <a:xfrm>
            <a:off x="2149200" y="190500"/>
            <a:ext cx="4762500" cy="4762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5"/>
          <p:cNvPicPr preferRelativeResize="0"/>
          <p:nvPr/>
        </p:nvPicPr>
        <p:blipFill>
          <a:blip r:embed="rId3">
            <a:alphaModFix/>
          </a:blip>
          <a:stretch>
            <a:fillRect/>
          </a:stretch>
        </p:blipFill>
        <p:spPr>
          <a:xfrm>
            <a:off x="2428875" y="129100"/>
            <a:ext cx="4286250" cy="1066800"/>
          </a:xfrm>
          <a:prstGeom prst="rect">
            <a:avLst/>
          </a:prstGeom>
          <a:noFill/>
          <a:ln>
            <a:noFill/>
          </a:ln>
        </p:spPr>
      </p:pic>
      <p:sp>
        <p:nvSpPr>
          <p:cNvPr id="138" name="Google Shape;138;p25"/>
          <p:cNvSpPr txBox="1"/>
          <p:nvPr/>
        </p:nvSpPr>
        <p:spPr>
          <a:xfrm>
            <a:off x="326325" y="1546150"/>
            <a:ext cx="8166000" cy="3488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lang="en" sz="1150">
                <a:highlight>
                  <a:srgbClr val="F2F2F2"/>
                </a:highlight>
              </a:rPr>
              <a:t>Garcia, L. (2023). Why Digital Citizenship Matters More Than Ever in Schools.</a:t>
            </a:r>
            <a:endParaRPr sz="1150">
              <a:highlight>
                <a:srgbClr val="F2F2F2"/>
              </a:highlight>
            </a:endParaRPr>
          </a:p>
          <a:p>
            <a:pPr indent="0" lvl="0" marL="0" marR="0" rtl="0" algn="l">
              <a:spcBef>
                <a:spcPts val="0"/>
              </a:spcBef>
              <a:spcAft>
                <a:spcPts val="0"/>
              </a:spcAft>
              <a:buNone/>
            </a:pPr>
            <a:r>
              <a:rPr lang="en" sz="1150">
                <a:highlight>
                  <a:srgbClr val="F2F2F2"/>
                </a:highlight>
              </a:rPr>
              <a:t>Education Week. Retrieved from https://www.edweek.org/teaching-learning/why-digital-citizenship-matters-more-than-ever-in-schools/2023/04</a:t>
            </a:r>
            <a:endParaRPr sz="1150">
              <a:highlight>
                <a:srgbClr val="F2F2F2"/>
              </a:highlight>
            </a:endParaRPr>
          </a:p>
          <a:p>
            <a:pPr indent="0" lvl="0" marL="0" rtl="0" algn="l">
              <a:spcBef>
                <a:spcPts val="0"/>
              </a:spcBef>
              <a:spcAft>
                <a:spcPts val="0"/>
              </a:spcAft>
              <a:buNone/>
            </a:pPr>
            <a:r>
              <a:t/>
            </a:r>
            <a:endParaRPr sz="900">
              <a:highlight>
                <a:srgbClr val="F2F2F2"/>
              </a:highlight>
            </a:endParaRPr>
          </a:p>
          <a:p>
            <a:pPr indent="0" lvl="0" marL="0" marR="0" rtl="0" algn="l">
              <a:spcBef>
                <a:spcPts val="0"/>
              </a:spcBef>
              <a:spcAft>
                <a:spcPts val="0"/>
              </a:spcAft>
              <a:buNone/>
            </a:pPr>
            <a:r>
              <a:rPr lang="en" sz="1150">
                <a:highlight>
                  <a:srgbClr val="F2F2F2"/>
                </a:highlight>
              </a:rPr>
              <a:t>Johnson, M., &amp; Willey, P. (2022). Cybersecurity Threats in K-12 Schools: Prevention and Response. Journal of Educational Technology &amp; Society, 25(1), 45-57. Retrieved from https://www.jets.org/articles/25145</a:t>
            </a:r>
            <a:endParaRPr sz="1150">
              <a:highlight>
                <a:srgbClr val="F2F2F2"/>
              </a:highlight>
            </a:endParaRPr>
          </a:p>
          <a:p>
            <a:pPr indent="0" lvl="0" marL="0" rtl="0" algn="l">
              <a:spcBef>
                <a:spcPts val="0"/>
              </a:spcBef>
              <a:spcAft>
                <a:spcPts val="0"/>
              </a:spcAft>
              <a:buNone/>
            </a:pPr>
            <a:r>
              <a:t/>
            </a:r>
            <a:endParaRPr sz="900">
              <a:highlight>
                <a:srgbClr val="F2F2F2"/>
              </a:highlight>
            </a:endParaRPr>
          </a:p>
          <a:p>
            <a:pPr indent="0" lvl="0" marL="0" marR="0" rtl="0" algn="l">
              <a:spcBef>
                <a:spcPts val="0"/>
              </a:spcBef>
              <a:spcAft>
                <a:spcPts val="0"/>
              </a:spcAft>
              <a:buNone/>
            </a:pPr>
            <a:r>
              <a:rPr lang="en" sz="1150">
                <a:highlight>
                  <a:srgbClr val="F2F2F2"/>
                </a:highlight>
              </a:rPr>
              <a:t>International Society for Technology in Education. (2016). ISTE Standards for Students.</a:t>
            </a:r>
            <a:endParaRPr sz="1150">
              <a:highlight>
                <a:srgbClr val="F2F2F2"/>
              </a:highlight>
            </a:endParaRPr>
          </a:p>
          <a:p>
            <a:pPr indent="0" lvl="0" marL="0" marR="0" rtl="0" algn="l">
              <a:spcBef>
                <a:spcPts val="0"/>
              </a:spcBef>
              <a:spcAft>
                <a:spcPts val="0"/>
              </a:spcAft>
              <a:buNone/>
            </a:pPr>
            <a:r>
              <a:rPr lang="en" sz="1150">
                <a:highlight>
                  <a:srgbClr val="F2F2F2"/>
                </a:highlight>
              </a:rPr>
              <a:t>Retrieved from https://www.iste.org/standards/iste-standards-for-students</a:t>
            </a:r>
            <a:endParaRPr sz="1150">
              <a:highlight>
                <a:srgbClr val="F2F2F2"/>
              </a:highlight>
            </a:endParaRPr>
          </a:p>
          <a:p>
            <a:pPr indent="0" lvl="0" marL="0" marR="0" rtl="0" algn="l">
              <a:spcBef>
                <a:spcPts val="0"/>
              </a:spcBef>
              <a:spcAft>
                <a:spcPts val="0"/>
              </a:spcAft>
              <a:buNone/>
            </a:pPr>
            <a:r>
              <a:t/>
            </a:r>
            <a:endParaRPr sz="1150">
              <a:highlight>
                <a:srgbClr val="F2F2F2"/>
              </a:highlight>
            </a:endParaRPr>
          </a:p>
          <a:p>
            <a:pPr indent="0" lvl="0" marL="0" marR="0" rtl="0" algn="l">
              <a:spcBef>
                <a:spcPts val="0"/>
              </a:spcBef>
              <a:spcAft>
                <a:spcPts val="0"/>
              </a:spcAft>
              <a:buNone/>
            </a:pPr>
            <a:r>
              <a:rPr lang="en" sz="1150">
                <a:highlight>
                  <a:srgbClr val="F2F2F2"/>
                </a:highlight>
              </a:rPr>
              <a:t>Federal Programs. (n.d.). https://reachcyber.org/Policies/federal-programs.php</a:t>
            </a:r>
            <a:endParaRPr sz="1150">
              <a:highlight>
                <a:srgbClr val="F2F2F2"/>
              </a:highlight>
            </a:endParaRPr>
          </a:p>
          <a:p>
            <a:pPr indent="0" lvl="0" marL="0" rtl="0" algn="l">
              <a:spcBef>
                <a:spcPts val="0"/>
              </a:spcBef>
              <a:spcAft>
                <a:spcPts val="0"/>
              </a:spcAft>
              <a:buNone/>
            </a:pPr>
            <a:r>
              <a:t/>
            </a:r>
            <a:endParaRPr sz="1600">
              <a:solidFill>
                <a:schemeClr val="lt2"/>
              </a:solidFill>
            </a:endParaRPr>
          </a:p>
          <a:p>
            <a:pPr indent="0" lvl="0" marL="0" marR="0" rtl="0" algn="l">
              <a:spcBef>
                <a:spcPts val="0"/>
              </a:spcBef>
              <a:spcAft>
                <a:spcPts val="0"/>
              </a:spcAft>
              <a:buNone/>
            </a:pPr>
            <a:r>
              <a:rPr lang="en" sz="1150">
                <a:highlight>
                  <a:srgbClr val="F2F2F2"/>
                </a:highlight>
              </a:rPr>
              <a:t>NASDTEC (n.d.).</a:t>
            </a:r>
            <a:endParaRPr sz="1150">
              <a:highlight>
                <a:srgbClr val="F2F2F2"/>
              </a:highlight>
            </a:endParaRPr>
          </a:p>
          <a:p>
            <a:pPr indent="0" lvl="0" marL="0" marR="0" rtl="0" algn="l">
              <a:spcBef>
                <a:spcPts val="0"/>
              </a:spcBef>
              <a:spcAft>
                <a:spcPts val="0"/>
              </a:spcAft>
              <a:buNone/>
            </a:pPr>
            <a:r>
              <a:rPr lang="en" sz="1150">
                <a:highlight>
                  <a:srgbClr val="F2F2F2"/>
                </a:highlight>
              </a:rPr>
              <a:t>The Model Code of Ethics for Educators. MCEE. Retrieved May 20, 2024,</a:t>
            </a:r>
            <a:endParaRPr sz="1150">
              <a:highlight>
                <a:srgbClr val="F2F2F2"/>
              </a:highlight>
            </a:endParaRPr>
          </a:p>
          <a:p>
            <a:pPr indent="0" lvl="0" marL="0" marR="0" rtl="0" algn="l">
              <a:spcBef>
                <a:spcPts val="0"/>
              </a:spcBef>
              <a:spcAft>
                <a:spcPts val="0"/>
              </a:spcAft>
              <a:buNone/>
            </a:pPr>
            <a:r>
              <a:rPr lang="en" sz="1150">
                <a:highlight>
                  <a:srgbClr val="F2F2F2"/>
                </a:highlight>
              </a:rPr>
              <a:t>From https://cdn.ymaws.com/www.nasdtec.net/resource/resmgr/mcee/mcee_brochure_2nd_edition_no.pdf</a:t>
            </a:r>
            <a:endParaRPr sz="1150">
              <a:highlight>
                <a:srgbClr val="F2F2F2"/>
              </a:highlight>
            </a:endParaRPr>
          </a:p>
          <a:p>
            <a:pPr indent="0" lvl="0" marL="0" rtl="0" algn="l">
              <a:spcBef>
                <a:spcPts val="0"/>
              </a:spcBef>
              <a:spcAft>
                <a:spcPts val="0"/>
              </a:spcAft>
              <a:buNone/>
            </a:pPr>
            <a:r>
              <a:t/>
            </a:r>
            <a:endParaRPr sz="900">
              <a:highlight>
                <a:srgbClr val="F2F2F2"/>
              </a:highlight>
            </a:endParaRPr>
          </a:p>
          <a:p>
            <a:pPr indent="0" lvl="0" marL="0" marR="0" rtl="0" algn="l">
              <a:spcBef>
                <a:spcPts val="0"/>
              </a:spcBef>
              <a:spcAft>
                <a:spcPts val="0"/>
              </a:spcAft>
              <a:buNone/>
            </a:pPr>
            <a:r>
              <a:rPr lang="en" sz="1150">
                <a:highlight>
                  <a:srgbClr val="F2F2F2"/>
                </a:highlight>
              </a:rPr>
              <a:t>Reach Cyber (n.d.). Privacy Policy and Procedure. Retrieved May 20, 2024, from https://reachcyber.org/Policies/privacy-policy.php</a:t>
            </a:r>
            <a:endParaRPr sz="1150">
              <a:highlight>
                <a:srgbClr val="F2F2F2"/>
              </a:highlight>
            </a:endParaRPr>
          </a:p>
          <a:p>
            <a:pPr indent="0" lvl="0" marL="0" rtl="0" algn="l">
              <a:spcBef>
                <a:spcPts val="0"/>
              </a:spcBef>
              <a:spcAft>
                <a:spcPts val="0"/>
              </a:spcAft>
              <a:buNone/>
            </a:pPr>
            <a:r>
              <a:t/>
            </a:r>
            <a:endParaRPr sz="1800">
              <a:solidFill>
                <a:schemeClr val="lt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