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4B8D9-334C-9F44-889A-B4D9A7300F1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B2A4B-9695-A94A-99D2-E0D0D6F5C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8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127CC-AA40-BD4B-8701-DDC97F994192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222AD-CD72-9943-8AFB-FFA66311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7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22AD-CD72-9943-8AFB-FFA66311A0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6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22AD-CD72-9943-8AFB-FFA66311A0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5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0377-C71E-4BEF-AE64-C313FD4274B6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58F1768-7AAB-4E88-9E65-CCF1C9B77A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B6CB-DE6A-40E0-BD02-67D8770B5C11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768-7AAB-4E88-9E65-CCF1C9B77A3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F575-B6DE-428F-AB39-D2C3391468B3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768-7AAB-4E88-9E65-CCF1C9B77A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2AC3-7CA1-4E49-B89A-417867412B6B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768-7AAB-4E88-9E65-CCF1C9B77A3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C35A-1462-460C-A322-264B27240950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768-7AAB-4E88-9E65-CCF1C9B77A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3453-3019-40A4-962B-53E66049C350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768-7AAB-4E88-9E65-CCF1C9B77A3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7DB6-875E-4171-B181-91ECDA0D9D4E}" type="datetime1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768-7AAB-4E88-9E65-CCF1C9B77A3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16C-1413-40F6-8FAD-5F322612C09B}" type="datetime1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768-7AAB-4E88-9E65-CCF1C9B77A3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E0BE-776E-40BF-BCE8-4ED3E7B4A3AB}" type="datetime1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768-7AAB-4E88-9E65-CCF1C9B77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E398-9388-41A6-A521-4EC8EEE87992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768-7AAB-4E88-9E65-CCF1C9B77A3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5650241-8A78-4F4C-BA28-64FBB90DF9A9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768-7AAB-4E88-9E65-CCF1C9B77A3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857E0-444E-4580-8560-F7D1261D79B7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58F1768-7AAB-4E88-9E65-CCF1C9B77A3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83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PharmaJe</a:t>
            </a:r>
            <a:r>
              <a:rPr lang="en-US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1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PharmaJet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PharmaJet</a:t>
            </a:r>
            <a:r>
              <a:rPr lang="en-US" dirty="0" smtClean="0"/>
              <a:t> is a company that has developed needle-free injection devices for vaccines.</a:t>
            </a:r>
          </a:p>
          <a:p>
            <a:r>
              <a:rPr lang="en-US" dirty="0" smtClean="0"/>
              <a:t>Currently have two devices: </a:t>
            </a:r>
          </a:p>
          <a:p>
            <a:pPr lvl="1"/>
            <a:r>
              <a:rPr lang="en-US" dirty="0" smtClean="0"/>
              <a:t>Stratis- for intramuscular and subcutaneous injections</a:t>
            </a:r>
          </a:p>
          <a:p>
            <a:pPr lvl="1"/>
            <a:r>
              <a:rPr lang="en-US" dirty="0" err="1" smtClean="0"/>
              <a:t>Tropis</a:t>
            </a:r>
            <a:r>
              <a:rPr lang="en-US" dirty="0" smtClean="0"/>
              <a:t>- for </a:t>
            </a:r>
            <a:r>
              <a:rPr lang="en-US" dirty="0" err="1" smtClean="0"/>
              <a:t>intradermal</a:t>
            </a:r>
            <a:r>
              <a:rPr lang="en-US" dirty="0" smtClean="0"/>
              <a:t> injections</a:t>
            </a:r>
          </a:p>
          <a:p>
            <a:r>
              <a:rPr lang="en-US" dirty="0" smtClean="0"/>
              <a:t>Being used in 37 states and the District of </a:t>
            </a:r>
            <a:r>
              <a:rPr lang="en-US" smtClean="0"/>
              <a:t>Columbia.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injector delivers the vaccine as a fine stream of fluid that punctures the skin to the desired tissue depth.</a:t>
            </a:r>
          </a:p>
          <a:p>
            <a:r>
              <a:rPr lang="en-US" dirty="0" smtClean="0"/>
              <a:t>Takes about 1/10 of a second to deliver the vaccine.</a:t>
            </a:r>
          </a:p>
          <a:p>
            <a:endParaRPr lang="en-US" dirty="0"/>
          </a:p>
        </p:txBody>
      </p:sp>
      <p:pic>
        <p:nvPicPr>
          <p:cNvPr id="5" name="Picture 2" descr="https://pharmajet-metzgeralbeepubl.netdna-ssl.com/wp-content/uploads/2013/08/Stratis-IM-High-Res_BMP-V5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34" y="2377854"/>
            <a:ext cx="5602557" cy="271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0.5 mL intramuscular and subcutaneous vaccine injections</a:t>
            </a:r>
          </a:p>
          <a:p>
            <a:r>
              <a:rPr lang="en-US" dirty="0" smtClean="0"/>
              <a:t>Delivered on a 90 degree angle </a:t>
            </a:r>
          </a:p>
          <a:p>
            <a:r>
              <a:rPr lang="en-US" dirty="0" smtClean="0"/>
              <a:t>For subcutaneous injections, pinch the skin around injection site</a:t>
            </a:r>
          </a:p>
          <a:p>
            <a:r>
              <a:rPr lang="en-US" dirty="0" smtClean="0"/>
              <a:t>For ages 18-64</a:t>
            </a:r>
          </a:p>
          <a:p>
            <a:endParaRPr lang="en-US" dirty="0"/>
          </a:p>
        </p:txBody>
      </p:sp>
      <p:pic>
        <p:nvPicPr>
          <p:cNvPr id="1026" name="Picture 2" descr="Image result for pharmajet st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83" y="2010878"/>
            <a:ext cx="5569703" cy="32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0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pharmajet st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6" y="1328468"/>
            <a:ext cx="10205442" cy="39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Tropis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0.1 mL intradermal injections</a:t>
            </a:r>
          </a:p>
          <a:p>
            <a:r>
              <a:rPr lang="en-US" dirty="0" smtClean="0"/>
              <a:t>Delivered on a 90 degree angle</a:t>
            </a:r>
          </a:p>
          <a:p>
            <a:r>
              <a:rPr lang="en-US" dirty="0" smtClean="0"/>
              <a:t>Currently not approved, undergoing clinical trials.</a:t>
            </a:r>
          </a:p>
          <a:p>
            <a:r>
              <a:rPr lang="en-US" dirty="0" smtClean="0"/>
              <a:t>For ages 18-64</a:t>
            </a:r>
          </a:p>
          <a:p>
            <a:endParaRPr lang="en-US" dirty="0"/>
          </a:p>
        </p:txBody>
      </p:sp>
      <p:pic>
        <p:nvPicPr>
          <p:cNvPr id="5124" name="Picture 4" descr="Image result for pharmajet trop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83" y="1334541"/>
            <a:ext cx="5132862" cy="46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7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76" y="1654547"/>
            <a:ext cx="10058400" cy="29160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Aspect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Stratis</a:t>
            </a:r>
            <a:endParaRPr lang="en-US" dirty="0" smtClean="0"/>
          </a:p>
          <a:p>
            <a:pPr lvl="1"/>
            <a:r>
              <a:rPr lang="en-US" dirty="0" smtClean="0"/>
              <a:t>Currently is FDA cleared, is CE marked, and is pre-qualified by the World Health Organization.</a:t>
            </a:r>
          </a:p>
          <a:p>
            <a:pPr lvl="1"/>
            <a:r>
              <a:rPr lang="en-US" dirty="0" smtClean="0"/>
              <a:t>FDA approved for Afluria</a:t>
            </a:r>
            <a:r>
              <a:rPr lang="en-US" dirty="0"/>
              <a:t> </a:t>
            </a:r>
            <a:r>
              <a:rPr lang="en-US" dirty="0" smtClean="0"/>
              <a:t>and Afluria QIV </a:t>
            </a:r>
          </a:p>
          <a:p>
            <a:r>
              <a:rPr lang="en-US" dirty="0" err="1" smtClean="0"/>
              <a:t>Tropis</a:t>
            </a:r>
            <a:endParaRPr lang="en-US" dirty="0" smtClean="0"/>
          </a:p>
          <a:p>
            <a:pPr lvl="1"/>
            <a:r>
              <a:rPr lang="en-US" dirty="0" smtClean="0"/>
              <a:t>Currently is only CE marked.</a:t>
            </a:r>
            <a:endParaRPr lang="en-US" dirty="0"/>
          </a:p>
          <a:p>
            <a:r>
              <a:rPr lang="en-US" dirty="0" smtClean="0"/>
              <a:t>Federal law restricts these devices to be only sold to or by an order from a physician.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7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r>
              <a:rPr lang="en-US" dirty="0"/>
              <a:t> </a:t>
            </a:r>
            <a:r>
              <a:rPr lang="en-US" dirty="0" smtClean="0"/>
              <a:t>                          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Faster and easier administration compared to traditional vaccination methods.</a:t>
            </a:r>
          </a:p>
          <a:p>
            <a:r>
              <a:rPr lang="en-US" dirty="0" smtClean="0"/>
              <a:t>Can save costs through decreased needle sticks, and use of sharps containers.</a:t>
            </a:r>
          </a:p>
          <a:p>
            <a:r>
              <a:rPr lang="en-US" dirty="0" smtClean="0"/>
              <a:t>Safer</a:t>
            </a:r>
          </a:p>
          <a:p>
            <a:r>
              <a:rPr lang="en-US" dirty="0" smtClean="0"/>
              <a:t>Can increase immunization rates in population that fears needles.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Additional training on devices and proper disposal of waste.</a:t>
            </a:r>
          </a:p>
          <a:p>
            <a:r>
              <a:rPr lang="en-US" dirty="0" err="1" smtClean="0"/>
              <a:t>Stratis</a:t>
            </a:r>
            <a:r>
              <a:rPr lang="en-US" dirty="0" smtClean="0"/>
              <a:t> is only approved for Afluria and Afluria QIV.</a:t>
            </a:r>
          </a:p>
          <a:p>
            <a:r>
              <a:rPr lang="en-US" dirty="0" smtClean="0"/>
              <a:t>Fairly new product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Mazzamurro l Pharmacist Intern l WNE College of Pharmacy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908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Gallery_16x9</Template>
  <TotalTime>169</TotalTime>
  <Words>327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Gallery</vt:lpstr>
      <vt:lpstr>PharmaJet</vt:lpstr>
      <vt:lpstr>What is PharmaJet?</vt:lpstr>
      <vt:lpstr>How does it work?</vt:lpstr>
      <vt:lpstr>Stratis</vt:lpstr>
      <vt:lpstr>PowerPoint Presentation</vt:lpstr>
      <vt:lpstr>Tropis</vt:lpstr>
      <vt:lpstr>PowerPoint Presentation</vt:lpstr>
      <vt:lpstr>Legal Aspect</vt:lpstr>
      <vt:lpstr>Benefits                            Drawbacks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PharmaJet</dc:title>
  <dc:creator>Microsoft account</dc:creator>
  <cp:lastModifiedBy>Microsoft account</cp:lastModifiedBy>
  <cp:revision>37</cp:revision>
  <dcterms:created xsi:type="dcterms:W3CDTF">2017-02-08T21:13:52Z</dcterms:created>
  <dcterms:modified xsi:type="dcterms:W3CDTF">2017-02-16T17:33:22Z</dcterms:modified>
</cp:coreProperties>
</file>