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Objects="1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F5715-355B-AC4B-AF6D-23DE09CB5454}" type="datetimeFigureOut">
              <a:rPr lang="en-US" smtClean="0"/>
              <a:t>2/13/17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D86D7-8B47-CA46-825C-11D29AFDD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3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4F8D8-8455-0C48-B696-6B5BAE483A3E}" type="datetimeFigureOut">
              <a:rPr lang="en-US" smtClean="0"/>
              <a:t>2/13/17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056C2-4CFB-5241-AFE9-6E48C55B7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94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056C2-4CFB-5241-AFE9-6E48C55B7E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41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RxPrep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15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r>
              <a:rPr lang="en-US" dirty="0"/>
              <a:t> </a:t>
            </a:r>
            <a:r>
              <a:rPr lang="en-US" dirty="0" smtClean="0"/>
              <a:t>                         Drawbacks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Preferred online option for preparing </a:t>
            </a:r>
            <a:r>
              <a:rPr lang="en-US" dirty="0" smtClean="0"/>
              <a:t>for NAPLEX and </a:t>
            </a:r>
            <a:r>
              <a:rPr lang="en-US" dirty="0" err="1" smtClean="0"/>
              <a:t>mpje</a:t>
            </a:r>
            <a:r>
              <a:rPr lang="en-US" dirty="0" smtClean="0"/>
              <a:t>/</a:t>
            </a:r>
            <a:r>
              <a:rPr lang="en-US" dirty="0" err="1" smtClean="0"/>
              <a:t>cpje</a:t>
            </a:r>
            <a:endParaRPr lang="en-US" dirty="0" smtClean="0"/>
          </a:p>
          <a:p>
            <a:r>
              <a:rPr lang="en-US" dirty="0" smtClean="0"/>
              <a:t>Easy navigation on website </a:t>
            </a:r>
          </a:p>
          <a:p>
            <a:r>
              <a:rPr lang="en-US" dirty="0" smtClean="0"/>
              <a:t>Has feedback mode</a:t>
            </a:r>
          </a:p>
          <a:p>
            <a:r>
              <a:rPr lang="en-US" dirty="0" smtClean="0"/>
              <a:t>Textbook is a comprehensive summary of everything you need to know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Not very mobile friendly</a:t>
            </a:r>
          </a:p>
          <a:p>
            <a:r>
              <a:rPr lang="en-US" dirty="0" smtClean="0"/>
              <a:t>App does not work</a:t>
            </a:r>
          </a:p>
          <a:p>
            <a:r>
              <a:rPr lang="en-US" dirty="0" smtClean="0"/>
              <a:t>Test </a:t>
            </a:r>
            <a:r>
              <a:rPr lang="en-US" dirty="0" smtClean="0"/>
              <a:t>questions are always the same for each chapter/section</a:t>
            </a:r>
          </a:p>
          <a:p>
            <a:r>
              <a:rPr lang="en-US" dirty="0" smtClean="0"/>
              <a:t>Some answers are incorrect</a:t>
            </a:r>
          </a:p>
          <a:p>
            <a:r>
              <a:rPr lang="en-US" dirty="0" smtClean="0"/>
              <a:t>Costs a lot </a:t>
            </a:r>
            <a:r>
              <a:rPr lang="en-US" smtClean="0"/>
              <a:t>of money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2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RxPrep?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514600"/>
            <a:ext cx="10515600" cy="3959171"/>
          </a:xfrm>
        </p:spPr>
        <p:txBody>
          <a:bodyPr/>
          <a:lstStyle/>
          <a:p>
            <a:r>
              <a:rPr lang="en-US" dirty="0"/>
              <a:t>A company that offers online reviews for the NAPLEX and pharmacy law exams.</a:t>
            </a:r>
          </a:p>
          <a:p>
            <a:r>
              <a:rPr lang="en-US" dirty="0"/>
              <a:t>Since 2001, it has been the preferred study material used by top pharmacy schools, the largest chain employers and the majority of U.S. and foreign graduates.</a:t>
            </a:r>
          </a:p>
          <a:p>
            <a:r>
              <a:rPr lang="en-US" dirty="0"/>
              <a:t>Areas of focus:</a:t>
            </a:r>
          </a:p>
          <a:p>
            <a:pPr lvl="1"/>
            <a:r>
              <a:rPr lang="en-US" dirty="0"/>
              <a:t>NAPLEX</a:t>
            </a:r>
          </a:p>
          <a:p>
            <a:pPr lvl="1"/>
            <a:r>
              <a:rPr lang="en-US" dirty="0"/>
              <a:t>Law (MPJE/CPJE)</a:t>
            </a:r>
          </a:p>
          <a:p>
            <a:r>
              <a:rPr lang="en-US" dirty="0"/>
              <a:t>Offers a mobile app that is android and </a:t>
            </a:r>
            <a:r>
              <a:rPr lang="en-US" dirty="0" err="1"/>
              <a:t>ios</a:t>
            </a:r>
            <a:r>
              <a:rPr lang="en-US" dirty="0"/>
              <a:t> compatible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Online </a:t>
            </a:r>
            <a:r>
              <a:rPr lang="en-US" dirty="0" smtClean="0"/>
              <a:t>practice tests consist of multiple choice, multiple-select and fill in answers.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33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the NAPLEX?</a:t>
            </a:r>
          </a:p>
          <a:p>
            <a:pPr lvl="1"/>
            <a:r>
              <a:rPr lang="en-US" dirty="0" smtClean="0"/>
              <a:t>Also known as the North American Pharmacist Licensure Examination, measures a candidate's knowledge of the practice of pharmacy.</a:t>
            </a:r>
          </a:p>
          <a:p>
            <a:r>
              <a:rPr lang="en-US" dirty="0" smtClean="0"/>
              <a:t>New Changes</a:t>
            </a:r>
          </a:p>
          <a:p>
            <a:pPr lvl="1"/>
            <a:r>
              <a:rPr lang="en-US" dirty="0"/>
              <a:t>As of November 2016, the NAPLEX increased in length to accommodate more content covering the diversity of clinical cases and medication preparation strategies encountered in pharmacy </a:t>
            </a:r>
            <a:r>
              <a:rPr lang="en-US" dirty="0" smtClean="0"/>
              <a:t>practice.</a:t>
            </a:r>
          </a:p>
          <a:p>
            <a:pPr lvl="2"/>
            <a:r>
              <a:rPr lang="en-US" dirty="0" smtClean="0"/>
              <a:t>Exam questions has increased from 185 to 250</a:t>
            </a:r>
          </a:p>
          <a:p>
            <a:pPr lvl="2"/>
            <a:r>
              <a:rPr lang="en-US" dirty="0" smtClean="0"/>
              <a:t>Exam time has increased from 4 hours and 15 minutes to 6 hours</a:t>
            </a:r>
          </a:p>
          <a:p>
            <a:pPr lvl="2"/>
            <a:r>
              <a:rPr lang="en-US" dirty="0" smtClean="0"/>
              <a:t>Registration fee has increased from $505 to $575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400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14422" y="1135190"/>
            <a:ext cx="9601196" cy="4495800"/>
          </a:xfrm>
        </p:spPr>
        <p:txBody>
          <a:bodyPr/>
          <a:lstStyle/>
          <a:p>
            <a:r>
              <a:rPr lang="en-US" dirty="0"/>
              <a:t>The NAPLEX focuses heavily on areas pertaining to community pharmacy, hospital pharmacy and other clinical specialties. </a:t>
            </a:r>
          </a:p>
          <a:p>
            <a:r>
              <a:rPr lang="en-US" dirty="0"/>
              <a:t>There are 78 chapters that are covered. Some are covered in more detail than others based off of how common it may be in everyday practice.</a:t>
            </a:r>
          </a:p>
          <a:p>
            <a:r>
              <a:rPr lang="en-US" dirty="0"/>
              <a:t>Each chapter has a video </a:t>
            </a:r>
            <a:r>
              <a:rPr lang="en-US" dirty="0" smtClean="0"/>
              <a:t>lecture(s) </a:t>
            </a:r>
            <a:r>
              <a:rPr lang="en-US" dirty="0"/>
              <a:t>and supporting documents such as guidelines and new updates pertaining to that area.</a:t>
            </a:r>
          </a:p>
          <a:p>
            <a:r>
              <a:rPr lang="en-US" dirty="0"/>
              <a:t>There also is a comprehensive textbook that goes with all the testing material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0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762000"/>
            <a:ext cx="5106026" cy="5638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Calculations I &amp; ii</a:t>
            </a:r>
          </a:p>
          <a:p>
            <a:r>
              <a:rPr lang="en-US" dirty="0" smtClean="0"/>
              <a:t>Non-sterile compounding </a:t>
            </a:r>
          </a:p>
          <a:p>
            <a:r>
              <a:rPr lang="en-US" dirty="0" smtClean="0"/>
              <a:t>Sterile compounding </a:t>
            </a:r>
          </a:p>
          <a:p>
            <a:r>
              <a:rPr lang="en-US" dirty="0" smtClean="0"/>
              <a:t>Medication safety &amp; quality improvement </a:t>
            </a:r>
          </a:p>
          <a:p>
            <a:r>
              <a:rPr lang="en-US" dirty="0" smtClean="0"/>
              <a:t>Drug allergies &amp; adverse drug reactions </a:t>
            </a:r>
          </a:p>
          <a:p>
            <a:r>
              <a:rPr lang="en-US" dirty="0" smtClean="0"/>
              <a:t>Pharmacokinetics </a:t>
            </a:r>
          </a:p>
          <a:p>
            <a:r>
              <a:rPr lang="en-US" dirty="0" smtClean="0"/>
              <a:t>Drug interactions </a:t>
            </a:r>
          </a:p>
          <a:p>
            <a:r>
              <a:rPr lang="en-US" dirty="0" smtClean="0"/>
              <a:t>Pharmacogenomics</a:t>
            </a:r>
          </a:p>
          <a:p>
            <a:r>
              <a:rPr lang="en-US" dirty="0" smtClean="0"/>
              <a:t>Biostatistics &amp; pharmacoeconomics</a:t>
            </a:r>
          </a:p>
          <a:p>
            <a:r>
              <a:rPr lang="en-US" dirty="0" smtClean="0"/>
              <a:t>Drug mechanisms, classes &amp; structures </a:t>
            </a:r>
          </a:p>
          <a:p>
            <a:r>
              <a:rPr lang="en-US" dirty="0" smtClean="0"/>
              <a:t>Drug formulations</a:t>
            </a:r>
          </a:p>
          <a:p>
            <a:r>
              <a:rPr lang="en-US" dirty="0" smtClean="0"/>
              <a:t>Dietary supplements, natural &amp; complementary medication </a:t>
            </a:r>
          </a:p>
          <a:p>
            <a:r>
              <a:rPr lang="en-US" dirty="0" smtClean="0"/>
              <a:t>Drug references</a:t>
            </a:r>
          </a:p>
          <a:p>
            <a:r>
              <a:rPr lang="en-US" dirty="0" smtClean="0"/>
              <a:t>Lab values &amp; drug monitoring </a:t>
            </a:r>
          </a:p>
          <a:p>
            <a:r>
              <a:rPr lang="en-US" dirty="0" smtClean="0"/>
              <a:t>Patient charts, assessment &amp; healthcare communication </a:t>
            </a:r>
          </a:p>
          <a:p>
            <a:r>
              <a:rPr lang="en-US" dirty="0" smtClean="0"/>
              <a:t>Drug disposal</a:t>
            </a:r>
          </a:p>
          <a:p>
            <a:r>
              <a:rPr lang="en-US" dirty="0" smtClean="0"/>
              <a:t>IV drug compatibility, stability, administration &amp; degradation </a:t>
            </a:r>
          </a:p>
          <a:p>
            <a:r>
              <a:rPr lang="en-US" dirty="0"/>
              <a:t>Emergency preparedness, toxicology &amp; antidotes</a:t>
            </a:r>
          </a:p>
          <a:p>
            <a:r>
              <a:rPr lang="en-US" dirty="0"/>
              <a:t>Critical care &amp; </a:t>
            </a:r>
            <a:r>
              <a:rPr lang="en-US" dirty="0" smtClean="0"/>
              <a:t>fluids/electrolytes</a:t>
            </a:r>
          </a:p>
          <a:p>
            <a:r>
              <a:rPr lang="en-US" dirty="0"/>
              <a:t>Drug use in pregnancy &amp; lactation 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762000"/>
            <a:ext cx="5105400" cy="5715000"/>
          </a:xfrm>
        </p:spPr>
        <p:txBody>
          <a:bodyPr>
            <a:normAutofit lnSpcReduction="10000"/>
          </a:bodyPr>
          <a:lstStyle/>
          <a:p>
            <a:r>
              <a:rPr lang="en-US" sz="1000" dirty="0" smtClean="0"/>
              <a:t>Pediatric conditions </a:t>
            </a:r>
          </a:p>
          <a:p>
            <a:r>
              <a:rPr lang="en-US" sz="1000" dirty="0" smtClean="0"/>
              <a:t>Immunizations </a:t>
            </a:r>
          </a:p>
          <a:p>
            <a:r>
              <a:rPr lang="en-US" sz="1000" dirty="0" smtClean="0"/>
              <a:t>Travelers</a:t>
            </a:r>
          </a:p>
          <a:p>
            <a:r>
              <a:rPr lang="en-US" sz="1000" dirty="0" smtClean="0"/>
              <a:t>Renal disease </a:t>
            </a:r>
          </a:p>
          <a:p>
            <a:r>
              <a:rPr lang="en-US" sz="1000" dirty="0" smtClean="0"/>
              <a:t>Hepatitis &amp; liver disease </a:t>
            </a:r>
          </a:p>
          <a:p>
            <a:r>
              <a:rPr lang="en-US" sz="1000" dirty="0" smtClean="0"/>
              <a:t>Infectious diseases i-iv</a:t>
            </a:r>
          </a:p>
          <a:p>
            <a:r>
              <a:rPr lang="en-US" sz="1000" dirty="0" smtClean="0"/>
              <a:t>Human immunodeficiency virus </a:t>
            </a:r>
          </a:p>
          <a:p>
            <a:r>
              <a:rPr lang="en-US" sz="1000" dirty="0" smtClean="0"/>
              <a:t>Pulmonary arterial hypertension </a:t>
            </a:r>
          </a:p>
          <a:p>
            <a:r>
              <a:rPr lang="en-US" sz="1000" dirty="0" smtClean="0"/>
              <a:t>Allergic rhinitis, cough &amp; cold</a:t>
            </a:r>
          </a:p>
          <a:p>
            <a:r>
              <a:rPr lang="en-US" sz="1000" dirty="0" smtClean="0"/>
              <a:t>Asthma</a:t>
            </a:r>
          </a:p>
          <a:p>
            <a:r>
              <a:rPr lang="en-US" sz="1000" dirty="0" smtClean="0"/>
              <a:t>Chronic obstructive pulmonary disease</a:t>
            </a:r>
          </a:p>
          <a:p>
            <a:r>
              <a:rPr lang="en-US" sz="1000" dirty="0" smtClean="0"/>
              <a:t> tobacco cessation </a:t>
            </a:r>
            <a:endParaRPr lang="en-US" sz="1000" dirty="0"/>
          </a:p>
          <a:p>
            <a:r>
              <a:rPr lang="en-US" sz="1000" dirty="0"/>
              <a:t>Cystic fibrosis </a:t>
            </a:r>
          </a:p>
          <a:p>
            <a:r>
              <a:rPr lang="en-US" sz="1000" dirty="0"/>
              <a:t>Diabetes </a:t>
            </a:r>
          </a:p>
          <a:p>
            <a:r>
              <a:rPr lang="en-US" sz="1000" dirty="0"/>
              <a:t>Thyroid disorders </a:t>
            </a:r>
          </a:p>
          <a:p>
            <a:r>
              <a:rPr lang="en-US" sz="1000" dirty="0"/>
              <a:t>Systemic steroids &amp; autoimmune conditions </a:t>
            </a:r>
            <a:endParaRPr lang="en-US" sz="1100" dirty="0" smtClean="0"/>
          </a:p>
          <a:p>
            <a:r>
              <a:rPr lang="en-US" sz="1000" dirty="0"/>
              <a:t>Transplant </a:t>
            </a:r>
          </a:p>
          <a:p>
            <a:r>
              <a:rPr lang="en-US" sz="1000" dirty="0"/>
              <a:t>Contraception &amp; infertility </a:t>
            </a:r>
            <a:endParaRPr lang="en-US" sz="1000" dirty="0" smtClean="0"/>
          </a:p>
          <a:p>
            <a:r>
              <a:rPr lang="en-US" sz="1000" dirty="0"/>
              <a:t>Osteoporosis, menopause &amp; testosterone </a:t>
            </a:r>
            <a:r>
              <a:rPr lang="en-US" sz="1000" dirty="0" smtClean="0"/>
              <a:t>use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938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914400"/>
            <a:ext cx="5106026" cy="5334000"/>
          </a:xfrm>
        </p:spPr>
        <p:txBody>
          <a:bodyPr>
            <a:normAutofit fontScale="92500" lnSpcReduction="10000"/>
          </a:bodyPr>
          <a:lstStyle/>
          <a:p>
            <a:r>
              <a:rPr lang="en-US" sz="1100" dirty="0" smtClean="0"/>
              <a:t>Pain</a:t>
            </a:r>
          </a:p>
          <a:p>
            <a:r>
              <a:rPr lang="en-US" sz="1100" dirty="0" smtClean="0"/>
              <a:t>Migraine </a:t>
            </a:r>
          </a:p>
          <a:p>
            <a:r>
              <a:rPr lang="en-US" sz="1100" dirty="0" smtClean="0"/>
              <a:t>Gout </a:t>
            </a:r>
          </a:p>
          <a:p>
            <a:r>
              <a:rPr lang="en-US" sz="1100" dirty="0" smtClean="0"/>
              <a:t>Dyslipidemia </a:t>
            </a:r>
          </a:p>
          <a:p>
            <a:r>
              <a:rPr lang="en-US" sz="1100" dirty="0" smtClean="0"/>
              <a:t>Hypertension </a:t>
            </a:r>
          </a:p>
          <a:p>
            <a:r>
              <a:rPr lang="en-US" sz="1100" dirty="0" smtClean="0"/>
              <a:t>Ischemic heart disease </a:t>
            </a:r>
          </a:p>
          <a:p>
            <a:r>
              <a:rPr lang="en-US" sz="1100" dirty="0" smtClean="0"/>
              <a:t>Acute coronary syndromes</a:t>
            </a:r>
          </a:p>
          <a:p>
            <a:r>
              <a:rPr lang="en-US" sz="1100" dirty="0" smtClean="0"/>
              <a:t>Chronic heart failure </a:t>
            </a:r>
          </a:p>
          <a:p>
            <a:r>
              <a:rPr lang="en-US" sz="1100" dirty="0"/>
              <a:t>Arrhythmias</a:t>
            </a:r>
          </a:p>
          <a:p>
            <a:r>
              <a:rPr lang="en-US" sz="1100" dirty="0"/>
              <a:t>Anticoagulation </a:t>
            </a:r>
          </a:p>
          <a:p>
            <a:r>
              <a:rPr lang="en-US" sz="1100" dirty="0"/>
              <a:t>Oncology I &amp; ii</a:t>
            </a:r>
          </a:p>
          <a:p>
            <a:r>
              <a:rPr lang="en-US" sz="1100" dirty="0"/>
              <a:t>Anemia </a:t>
            </a:r>
          </a:p>
          <a:p>
            <a:r>
              <a:rPr lang="en-US" sz="1100" dirty="0"/>
              <a:t>Sickle cell disease </a:t>
            </a:r>
          </a:p>
          <a:p>
            <a:r>
              <a:rPr lang="en-US" sz="1100" dirty="0"/>
              <a:t>Depression </a:t>
            </a:r>
          </a:p>
          <a:p>
            <a:r>
              <a:rPr lang="en-US" sz="1100" dirty="0"/>
              <a:t>Schizophrenia/psychosis </a:t>
            </a:r>
            <a:endParaRPr lang="en-US" sz="1100" dirty="0" smtClean="0"/>
          </a:p>
          <a:p>
            <a:r>
              <a:rPr lang="en-US" sz="1100" dirty="0"/>
              <a:t>Bipolar disorder </a:t>
            </a:r>
          </a:p>
          <a:p>
            <a:r>
              <a:rPr lang="en-US" sz="1100" dirty="0"/>
              <a:t>Parkinson disease </a:t>
            </a:r>
          </a:p>
          <a:p>
            <a:r>
              <a:rPr lang="en-US" sz="1100" dirty="0"/>
              <a:t>Alzheimer’s disease </a:t>
            </a:r>
          </a:p>
          <a:p>
            <a:endParaRPr lang="en-US" sz="11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900404"/>
            <a:ext cx="5105400" cy="5271796"/>
          </a:xfrm>
        </p:spPr>
        <p:txBody>
          <a:bodyPr>
            <a:normAutofit/>
          </a:bodyPr>
          <a:lstStyle/>
          <a:p>
            <a:r>
              <a:rPr lang="en-US" sz="1100" dirty="0" smtClean="0"/>
              <a:t>Attention deficit hyperactivity disorder </a:t>
            </a:r>
          </a:p>
          <a:p>
            <a:r>
              <a:rPr lang="en-US" sz="1100" dirty="0" smtClean="0"/>
              <a:t>Anxiety disorders </a:t>
            </a:r>
          </a:p>
          <a:p>
            <a:r>
              <a:rPr lang="en-US" sz="1100" dirty="0" smtClean="0"/>
              <a:t>Sleep disorders: insomnia, restless legs syndrome &amp; narcolepsy </a:t>
            </a:r>
          </a:p>
          <a:p>
            <a:r>
              <a:rPr lang="en-US" sz="1100" dirty="0" smtClean="0"/>
              <a:t>Epilepsy/seizures</a:t>
            </a:r>
          </a:p>
          <a:p>
            <a:r>
              <a:rPr lang="en-US" sz="1100" dirty="0" smtClean="0"/>
              <a:t>Stroke</a:t>
            </a:r>
          </a:p>
          <a:p>
            <a:r>
              <a:rPr lang="en-US" sz="1100" dirty="0" err="1" smtClean="0"/>
              <a:t>Gerd</a:t>
            </a:r>
            <a:r>
              <a:rPr lang="en-US" sz="1100" dirty="0" smtClean="0"/>
              <a:t> &amp; pud</a:t>
            </a:r>
          </a:p>
          <a:p>
            <a:r>
              <a:rPr lang="en-US" sz="1100" dirty="0" smtClean="0"/>
              <a:t>Constipation &amp; diarrhea </a:t>
            </a:r>
          </a:p>
          <a:p>
            <a:r>
              <a:rPr lang="en-US" sz="1100" dirty="0" smtClean="0"/>
              <a:t>Inflammatory bowel disease </a:t>
            </a:r>
          </a:p>
          <a:p>
            <a:r>
              <a:rPr lang="en-US" sz="1100" dirty="0" smtClean="0"/>
              <a:t>Sexual dysfunction </a:t>
            </a:r>
          </a:p>
          <a:p>
            <a:r>
              <a:rPr lang="en-US" sz="1100" dirty="0" smtClean="0"/>
              <a:t>Benign prostatic hyperplasia </a:t>
            </a:r>
          </a:p>
          <a:p>
            <a:r>
              <a:rPr lang="en-US" sz="1100" dirty="0" smtClean="0"/>
              <a:t>Overactive bladder </a:t>
            </a:r>
          </a:p>
          <a:p>
            <a:r>
              <a:rPr lang="en-US" sz="1100" dirty="0" smtClean="0"/>
              <a:t>Glaucoma, ophthalmics &amp; optics</a:t>
            </a:r>
          </a:p>
          <a:p>
            <a:r>
              <a:rPr lang="en-US" sz="1100" dirty="0" smtClean="0"/>
              <a:t>Motion sickness </a:t>
            </a:r>
          </a:p>
          <a:p>
            <a:r>
              <a:rPr lang="en-US" sz="1100" dirty="0" smtClean="0"/>
              <a:t>Common skin conditions </a:t>
            </a:r>
          </a:p>
          <a:p>
            <a:r>
              <a:rPr lang="en-US" sz="1100" dirty="0" smtClean="0"/>
              <a:t>Weight loss</a:t>
            </a:r>
          </a:p>
          <a:p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35250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Mpje</a:t>
            </a:r>
            <a:r>
              <a:rPr lang="en-US" dirty="0" smtClean="0"/>
              <a:t>/</a:t>
            </a:r>
            <a:r>
              <a:rPr lang="en-US" dirty="0" err="1" smtClean="0"/>
              <a:t>cpje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What is the </a:t>
            </a:r>
            <a:r>
              <a:rPr lang="en-US" dirty="0" err="1" smtClean="0"/>
              <a:t>mpje</a:t>
            </a:r>
            <a:r>
              <a:rPr lang="en-US" dirty="0" smtClean="0"/>
              <a:t>/</a:t>
            </a:r>
            <a:r>
              <a:rPr lang="en-US" dirty="0" err="1" smtClean="0"/>
              <a:t>cpje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Multistate Pharmacy Jurisprudence </a:t>
            </a:r>
            <a:r>
              <a:rPr lang="en-US" dirty="0" smtClean="0"/>
              <a:t>Examination and California pharmacy jurisprudence examination, combine federal </a:t>
            </a:r>
            <a:r>
              <a:rPr lang="en-US" dirty="0"/>
              <a:t>and </a:t>
            </a:r>
            <a:r>
              <a:rPr lang="en-US" dirty="0" smtClean="0"/>
              <a:t>state specific </a:t>
            </a:r>
            <a:r>
              <a:rPr lang="en-US" dirty="0"/>
              <a:t>questions to test the pharmacy jurisprudence knowledge of prospective pharmacists. It serves as the pharmacy law examination in participating jurisdictions and tests a candidate’s mastery of pharmacy law.</a:t>
            </a:r>
          </a:p>
        </p:txBody>
      </p:sp>
    </p:spTree>
    <p:extLst>
      <p:ext uri="{BB962C8B-B14F-4D97-AF65-F5344CB8AC3E}">
        <p14:creationId xmlns:p14="http://schemas.microsoft.com/office/powerpoint/2010/main" val="289207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There are </a:t>
            </a:r>
            <a:r>
              <a:rPr lang="en-US" dirty="0" smtClean="0"/>
              <a:t>6 sections </a:t>
            </a:r>
            <a:r>
              <a:rPr lang="en-US" dirty="0"/>
              <a:t>that are </a:t>
            </a:r>
            <a:r>
              <a:rPr lang="en-US" dirty="0" smtClean="0"/>
              <a:t>covered for the </a:t>
            </a:r>
            <a:r>
              <a:rPr lang="en-US" dirty="0" err="1" smtClean="0"/>
              <a:t>mpje</a:t>
            </a:r>
            <a:r>
              <a:rPr lang="en-US" dirty="0" smtClean="0"/>
              <a:t> and there are 5 sections covered for the </a:t>
            </a:r>
            <a:r>
              <a:rPr lang="en-US" dirty="0" err="1" smtClean="0"/>
              <a:t>cpje</a:t>
            </a:r>
            <a:r>
              <a:rPr lang="en-US" dirty="0" smtClean="0"/>
              <a:t>. </a:t>
            </a:r>
            <a:r>
              <a:rPr lang="en-US" dirty="0"/>
              <a:t>Some are covered in more detail than others based off of how common it may be in everyday practice.</a:t>
            </a:r>
          </a:p>
          <a:p>
            <a:r>
              <a:rPr lang="en-US" dirty="0"/>
              <a:t>Each </a:t>
            </a:r>
            <a:r>
              <a:rPr lang="en-US" dirty="0" smtClean="0"/>
              <a:t>section </a:t>
            </a:r>
            <a:r>
              <a:rPr lang="en-US" dirty="0"/>
              <a:t>has a video lecture(s) and supporting documents such </a:t>
            </a:r>
            <a:r>
              <a:rPr lang="en-US" dirty="0" smtClean="0"/>
              <a:t>as </a:t>
            </a:r>
            <a:r>
              <a:rPr lang="en-US" dirty="0"/>
              <a:t>new updates pertaining to that </a:t>
            </a:r>
            <a:r>
              <a:rPr lang="en-US" dirty="0" smtClean="0"/>
              <a:t>area of pharmacy law.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5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Mpje</a:t>
            </a:r>
            <a:r>
              <a:rPr lang="en-US" dirty="0" smtClean="0"/>
              <a:t>                                  </a:t>
            </a:r>
            <a:r>
              <a:rPr lang="en-US" dirty="0" err="1" smtClean="0"/>
              <a:t>cpje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 to the multistate pharmacy jurisprudence exam</a:t>
            </a:r>
          </a:p>
          <a:p>
            <a:r>
              <a:rPr lang="en-US" dirty="0" smtClean="0"/>
              <a:t>Pharmacy laws and regulations </a:t>
            </a:r>
          </a:p>
          <a:p>
            <a:r>
              <a:rPr lang="en-US" dirty="0" smtClean="0"/>
              <a:t>Licensure, registration, certification &amp; operations</a:t>
            </a:r>
          </a:p>
          <a:p>
            <a:r>
              <a:rPr lang="en-US" dirty="0" smtClean="0"/>
              <a:t>Pharmacy Practice </a:t>
            </a:r>
          </a:p>
          <a:p>
            <a:r>
              <a:rPr lang="en-US" dirty="0" smtClean="0"/>
              <a:t>Controlled substances </a:t>
            </a:r>
          </a:p>
          <a:p>
            <a:r>
              <a:rPr lang="en-US" dirty="0" smtClean="0"/>
              <a:t>Dispensing nonprescription drugs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err="1" smtClean="0"/>
              <a:t>Cpje</a:t>
            </a:r>
            <a:r>
              <a:rPr lang="en-US" dirty="0" smtClean="0"/>
              <a:t> section I</a:t>
            </a:r>
          </a:p>
          <a:p>
            <a:r>
              <a:rPr lang="en-US" dirty="0" err="1" smtClean="0"/>
              <a:t>Cpje</a:t>
            </a:r>
            <a:r>
              <a:rPr lang="en-US" dirty="0" smtClean="0"/>
              <a:t> section I</a:t>
            </a:r>
            <a:r>
              <a:rPr lang="en-US" dirty="0" smtClean="0"/>
              <a:t>i</a:t>
            </a:r>
          </a:p>
          <a:p>
            <a:r>
              <a:rPr lang="en-US" dirty="0" err="1" smtClean="0"/>
              <a:t>Cpje</a:t>
            </a:r>
            <a:r>
              <a:rPr lang="en-US" dirty="0" smtClean="0"/>
              <a:t> section iii</a:t>
            </a:r>
          </a:p>
          <a:p>
            <a:r>
              <a:rPr lang="en-US" dirty="0" err="1" smtClean="0"/>
              <a:t>Cpje</a:t>
            </a:r>
            <a:r>
              <a:rPr lang="en-US" dirty="0" smtClean="0"/>
              <a:t> section IV</a:t>
            </a:r>
          </a:p>
          <a:p>
            <a:r>
              <a:rPr lang="en-US" dirty="0" err="1" smtClean="0"/>
              <a:t>Cpje</a:t>
            </a:r>
            <a:r>
              <a:rPr lang="en-US" dirty="0" smtClean="0"/>
              <a:t> section v</a:t>
            </a:r>
          </a:p>
        </p:txBody>
      </p:sp>
    </p:spTree>
    <p:extLst>
      <p:ext uri="{BB962C8B-B14F-4D97-AF65-F5344CB8AC3E}">
        <p14:creationId xmlns:p14="http://schemas.microsoft.com/office/powerpoint/2010/main" val="71954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OfficeLight_16x9</Template>
  <TotalTime>34</TotalTime>
  <Application>Microsoft Macintosh PowerPoint</Application>
  <PresentationFormat>Widescreen</PresentationFormat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 Light</vt:lpstr>
      <vt:lpstr>Arial</vt:lpstr>
      <vt:lpstr>Calibri</vt:lpstr>
      <vt:lpstr>Droplet</vt:lpstr>
      <vt:lpstr>RxPrep</vt:lpstr>
      <vt:lpstr>What is RxPrep?</vt:lpstr>
      <vt:lpstr>NAPLEX</vt:lpstr>
      <vt:lpstr>PowerPoint Presentation</vt:lpstr>
      <vt:lpstr>PowerPoint Presentation</vt:lpstr>
      <vt:lpstr>PowerPoint Presentation</vt:lpstr>
      <vt:lpstr>Mpje/cpje</vt:lpstr>
      <vt:lpstr>PowerPoint Presentation</vt:lpstr>
      <vt:lpstr>Mpje                                  cpje</vt:lpstr>
      <vt:lpstr>Benefits                          Drawbacks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jm306010@wne.edu</dc:creator>
  <cp:lastModifiedBy>jm306010@wne.edu</cp:lastModifiedBy>
  <cp:revision>31</cp:revision>
  <dcterms:created xsi:type="dcterms:W3CDTF">2017-02-13T16:03:04Z</dcterms:created>
  <dcterms:modified xsi:type="dcterms:W3CDTF">2017-02-13T21:18:15Z</dcterms:modified>
</cp:coreProperties>
</file>