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4" r:id="rId4"/>
    <p:sldId id="259" r:id="rId5"/>
    <p:sldId id="258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Objects="1">
      <p:cViewPr varScale="1">
        <p:scale>
          <a:sx n="66" d="100"/>
          <a:sy n="66" d="100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B9377-C825-314F-B0BF-C38B308F2C23}" type="datetimeFigureOut">
              <a:rPr lang="en-US" smtClean="0"/>
              <a:t>2/15/17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EBD697-FEA3-AE46-B2A8-5F462C0BD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84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826A4-E890-454F-81F6-F406D0BC8834}" type="datetimeFigureOut">
              <a:rPr lang="en-US" smtClean="0"/>
              <a:t>2/15/17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4D3EB1-34E7-9A47-A879-E4FFFBDF98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5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2/15/17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876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RIVA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684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RIVA?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RIVA accurately prepares syringes and IV bags in a sterile environment and labels each dispensed dose.</a:t>
            </a:r>
          </a:p>
          <a:p>
            <a:r>
              <a:rPr lang="en-US" dirty="0" smtClean="0"/>
              <a:t>It is made by the company </a:t>
            </a:r>
            <a:r>
              <a:rPr lang="en-US" dirty="0" err="1" smtClean="0"/>
              <a:t>Arxium</a:t>
            </a:r>
            <a:r>
              <a:rPr lang="en-US" dirty="0" smtClean="0"/>
              <a:t>.</a:t>
            </a:r>
          </a:p>
          <a:p>
            <a:r>
              <a:rPr lang="en-US" dirty="0" smtClean="0"/>
              <a:t>RIVA is the only fully automated compounding system on the market today.</a:t>
            </a:r>
          </a:p>
          <a:p>
            <a:r>
              <a:rPr lang="en-US" dirty="0" smtClean="0"/>
              <a:t>Used for the hospital setting.</a:t>
            </a:r>
          </a:p>
          <a:p>
            <a:r>
              <a:rPr lang="en-US" dirty="0" smtClean="0"/>
              <a:t>Types of IV prescriptions:</a:t>
            </a:r>
          </a:p>
          <a:p>
            <a:pPr lvl="1"/>
            <a:r>
              <a:rPr lang="en-US" dirty="0" smtClean="0"/>
              <a:t>General/Adult</a:t>
            </a:r>
          </a:p>
          <a:p>
            <a:pPr lvl="1"/>
            <a:r>
              <a:rPr lang="en-US" dirty="0" smtClean="0"/>
              <a:t>Pediatric </a:t>
            </a:r>
          </a:p>
          <a:p>
            <a:pPr lvl="1"/>
            <a:r>
              <a:rPr lang="en-US" dirty="0" smtClean="0"/>
              <a:t>Chemo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57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0" y="825500"/>
            <a:ext cx="9525000" cy="520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989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RIVA have to offer?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Safety- enhances patient care and health of the pharmacy team</a:t>
            </a:r>
          </a:p>
          <a:p>
            <a:r>
              <a:rPr lang="en-US" dirty="0" smtClean="0"/>
              <a:t>Efficiency and Effectiveness- redirects workflow and decreases medication wasting</a:t>
            </a:r>
          </a:p>
          <a:p>
            <a:r>
              <a:rPr lang="en-US" dirty="0" smtClean="0"/>
              <a:t>Meets Regulatory Compliances- USP 797, USP 800, Current Good Manufacturing Practice, NIOSH, and OSHA</a:t>
            </a:r>
          </a:p>
          <a:p>
            <a:r>
              <a:rPr lang="en-US" dirty="0" smtClean="0"/>
              <a:t>Customizable- has more than 100 different features and updates, and is compatible with </a:t>
            </a:r>
            <a:r>
              <a:rPr lang="en-US" dirty="0" err="1" smtClean="0"/>
              <a:t>Codonics</a:t>
            </a:r>
            <a:r>
              <a:rPr lang="en-US" dirty="0" smtClean="0"/>
              <a:t> safe label system which is used for operating room medications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27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General/Adult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RIVA General helps maximize production while ensuring safety.</a:t>
            </a:r>
          </a:p>
          <a:p>
            <a:r>
              <a:rPr lang="en-US" dirty="0" smtClean="0"/>
              <a:t>Ability to extend beyond use date</a:t>
            </a:r>
          </a:p>
          <a:p>
            <a:r>
              <a:rPr lang="en-US" dirty="0" smtClean="0"/>
              <a:t>Handles liquid or powder vials</a:t>
            </a:r>
          </a:p>
          <a:p>
            <a:r>
              <a:rPr lang="en-US" dirty="0" smtClean="0"/>
              <a:t>Handles syringes 1-60 mLs and bags 25-1000 mLs </a:t>
            </a:r>
          </a:p>
          <a:p>
            <a:r>
              <a:rPr lang="en-US" dirty="0" smtClean="0"/>
              <a:t>Completes product labels</a:t>
            </a:r>
          </a:p>
          <a:p>
            <a:r>
              <a:rPr lang="en-US" dirty="0" smtClean="0"/>
              <a:t>Prepares defined-concentration and defined-volume IV bags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3919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Pediatric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RIVA Pediatric makes precise pediatric dosing specialized to each patient.</a:t>
            </a:r>
          </a:p>
          <a:p>
            <a:r>
              <a:rPr lang="en-US" dirty="0" smtClean="0"/>
              <a:t>Has multiple technologies to ensure dose safety for vulnerable patients</a:t>
            </a:r>
          </a:p>
          <a:p>
            <a:r>
              <a:rPr lang="en-US" dirty="0" smtClean="0"/>
              <a:t>High accuracy and dose repeatability</a:t>
            </a:r>
          </a:p>
          <a:p>
            <a:r>
              <a:rPr lang="en-US" dirty="0" smtClean="0"/>
              <a:t>Can make syringe dose volumes down to 0.3 mL</a:t>
            </a:r>
          </a:p>
          <a:p>
            <a:r>
              <a:rPr lang="en-US" dirty="0" smtClean="0"/>
              <a:t>Prepares low concentration intermediary bags which RIVA can be used as a drug source.</a:t>
            </a:r>
          </a:p>
        </p:txBody>
      </p:sp>
    </p:spTree>
    <p:extLst>
      <p:ext uri="{BB962C8B-B14F-4D97-AF65-F5344CB8AC3E}">
        <p14:creationId xmlns:p14="http://schemas.microsoft.com/office/powerpoint/2010/main" val="1864323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RIVA Chemo increases efficiency and ensures the safety of patients and staff.</a:t>
            </a:r>
          </a:p>
          <a:p>
            <a:r>
              <a:rPr lang="en-US" dirty="0" smtClean="0"/>
              <a:t>USP 800 compliant </a:t>
            </a:r>
            <a:r>
              <a:rPr lang="en-US" dirty="0"/>
              <a:t>negative pressure helps protect pharmacy staff from cytotoxic </a:t>
            </a:r>
            <a:r>
              <a:rPr lang="en-US" dirty="0" smtClean="0"/>
              <a:t>preparations.</a:t>
            </a:r>
          </a:p>
          <a:p>
            <a:r>
              <a:rPr lang="en-US" dirty="0" smtClean="0"/>
              <a:t>Multiple </a:t>
            </a:r>
            <a:r>
              <a:rPr lang="en-US" dirty="0"/>
              <a:t>technologies to reduce surface </a:t>
            </a:r>
            <a:r>
              <a:rPr lang="en-US" dirty="0" smtClean="0"/>
              <a:t>contamination</a:t>
            </a:r>
            <a:endParaRPr lang="en-US" dirty="0"/>
          </a:p>
          <a:p>
            <a:r>
              <a:rPr lang="en-US" dirty="0" smtClean="0"/>
              <a:t>Ability </a:t>
            </a:r>
            <a:r>
              <a:rPr lang="en-US" dirty="0"/>
              <a:t>to pre-install </a:t>
            </a:r>
            <a:r>
              <a:rPr lang="en-US" dirty="0" smtClean="0"/>
              <a:t>ChemoClave bag spikes.</a:t>
            </a:r>
            <a:endParaRPr lang="en-US" dirty="0"/>
          </a:p>
          <a:p>
            <a:r>
              <a:rPr lang="en-US" dirty="0" smtClean="0"/>
              <a:t>Fill </a:t>
            </a:r>
            <a:r>
              <a:rPr lang="en-US" dirty="0"/>
              <a:t>queues allow loading of inventory in anticipation of preparing patient doses.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436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                           Drawbacks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One of a kind</a:t>
            </a:r>
          </a:p>
          <a:p>
            <a:r>
              <a:rPr lang="en-US" dirty="0" smtClean="0"/>
              <a:t>Increases safety</a:t>
            </a:r>
          </a:p>
          <a:p>
            <a:r>
              <a:rPr lang="en-US" dirty="0" smtClean="0"/>
              <a:t>Can save money in the long run</a:t>
            </a:r>
          </a:p>
          <a:p>
            <a:r>
              <a:rPr lang="en-US" dirty="0" smtClean="0"/>
              <a:t>Increases efficiency </a:t>
            </a:r>
          </a:p>
          <a:p>
            <a:r>
              <a:rPr lang="en-US" dirty="0" smtClean="0"/>
              <a:t>Decreases staff workload</a:t>
            </a:r>
          </a:p>
          <a:p>
            <a:r>
              <a:rPr lang="en-US" dirty="0" smtClean="0"/>
              <a:t>Flexible </a:t>
            </a:r>
            <a:r>
              <a:rPr lang="en-US" smtClean="0"/>
              <a:t>technology platform</a:t>
            </a:r>
          </a:p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Very expensive </a:t>
            </a:r>
          </a:p>
          <a:p>
            <a:r>
              <a:rPr lang="en-US" dirty="0" smtClean="0"/>
              <a:t>Extra training needed</a:t>
            </a:r>
          </a:p>
          <a:p>
            <a:r>
              <a:rPr lang="en-US" dirty="0" smtClean="0"/>
              <a:t>Won't work for </a:t>
            </a:r>
            <a:r>
              <a:rPr lang="en-US" smtClean="0"/>
              <a:t>non-traditional medications and doses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9562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Wisp_16x9</Template>
  <TotalTime>56</TotalTime>
  <Application>Microsoft Macintosh PowerPoint</Application>
  <PresentationFormat>Widescreen</PresentationFormat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 Light</vt:lpstr>
      <vt:lpstr>Arial</vt:lpstr>
      <vt:lpstr>Calibri</vt:lpstr>
      <vt:lpstr>Wisp</vt:lpstr>
      <vt:lpstr>RIVA</vt:lpstr>
      <vt:lpstr>What is RIVA?</vt:lpstr>
      <vt:lpstr>PowerPoint Presentation</vt:lpstr>
      <vt:lpstr>What does RIVA have to offer?</vt:lpstr>
      <vt:lpstr>General/Adult</vt:lpstr>
      <vt:lpstr>Pediatric </vt:lpstr>
      <vt:lpstr>Chemo</vt:lpstr>
      <vt:lpstr>Benefits                            Drawbacks</vt:lpstr>
    </vt:vector>
  </TitlesOfParts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jm306010@wne.edu</dc:creator>
  <cp:lastModifiedBy>jm306010@wne.edu</cp:lastModifiedBy>
  <cp:revision>61</cp:revision>
  <dcterms:created xsi:type="dcterms:W3CDTF">2017-02-15T04:28:46Z</dcterms:created>
  <dcterms:modified xsi:type="dcterms:W3CDTF">2017-02-15T22:11:08Z</dcterms:modified>
</cp:coreProperties>
</file>