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73" r:id="rId1"/>
  </p:sldMasterIdLst>
  <p:notesMasterIdLst>
    <p:notesMasterId r:id="rId11"/>
  </p:notesMasterIdLst>
  <p:handoutMasterIdLst>
    <p:handoutMasterId r:id="rId12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9" d="100"/>
          <a:sy n="89" d="100"/>
        </p:scale>
        <p:origin x="466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CD738ED-D194-6C4C-8E63-B7B4361A74D5}" type="datetimeFigureOut">
              <a:rPr lang="en-US" smtClean="0"/>
              <a:t>3/13/2017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52B4D32-F7B3-784E-BF71-0D84F22793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9663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CF038E8-F1A8-4B17-87E5-37E086FCA70A}" type="datetimeFigureOut">
              <a:rPr lang="en-US" smtClean="0"/>
              <a:t>3/13/2017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6423BC9-2135-497D-BA29-B0A4154FB8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25404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423BC9-2135-497D-BA29-B0A4154FB8A8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52159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CDC5A8-06A9-4C19-BF66-65276DC68C11}" type="datetime1">
              <a:rPr lang="en-US" smtClean="0"/>
              <a:t>3/13/2017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Jeff Mazzamurro l Pharmacist Intern l WNE College of Pharmacy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286638-AA3A-49CC-A9F1-983A6BA50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30607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5341B8-6E15-4A0C-ACA3-D38F30A6F7CD}" type="datetime1">
              <a:rPr lang="en-US" smtClean="0"/>
              <a:t>3/13/2017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Jeff Mazzamurro l Pharmacist Intern l WNE College of Pharmacy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286638-AA3A-49CC-A9F1-983A6BA50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6850822"/>
      </p:ext>
    </p:extLst>
  </p:cSld>
  <p:clrMapOvr>
    <a:masterClrMapping/>
  </p:clrMapOvr>
  <p:hf sldNum="0" hd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5341B8-6E15-4A0C-ACA3-D38F30A6F7CD}" type="datetime1">
              <a:rPr lang="en-US" smtClean="0"/>
              <a:t>3/13/2017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Jeff Mazzamurro l Pharmacist Intern l WNE College of Pharmacy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286638-AA3A-49CC-A9F1-983A6BA50722}" type="slidenum">
              <a:rPr lang="en-US" smtClean="0"/>
              <a:t>‹#›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520664731"/>
      </p:ext>
    </p:extLst>
  </p:cSld>
  <p:clrMapOvr>
    <a:masterClrMapping/>
  </p:clrMapOvr>
  <p:hf sldNum="0" hd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5341B8-6E15-4A0C-ACA3-D38F30A6F7CD}" type="datetime1">
              <a:rPr lang="en-US" smtClean="0"/>
              <a:t>3/13/2017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Jeff Mazzamurro l Pharmacist Intern l WNE College of Pharmacy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286638-AA3A-49CC-A9F1-983A6BA50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7860549"/>
      </p:ext>
    </p:extLst>
  </p:cSld>
  <p:clrMapOvr>
    <a:masterClrMapping/>
  </p:clrMapOvr>
  <p:hf sldNum="0" hd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5341B8-6E15-4A0C-ACA3-D38F30A6F7CD}" type="datetime1">
              <a:rPr lang="en-US" smtClean="0"/>
              <a:t>3/13/2017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Jeff Mazzamurro l Pharmacist Intern l WNE College of Pharmacy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286638-AA3A-49CC-A9F1-983A6BA50722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29109785"/>
      </p:ext>
    </p:extLst>
  </p:cSld>
  <p:clrMapOvr>
    <a:masterClrMapping/>
  </p:clrMapOvr>
  <p:hf sldNum="0" hd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5341B8-6E15-4A0C-ACA3-D38F30A6F7CD}" type="datetime1">
              <a:rPr lang="en-US" smtClean="0"/>
              <a:t>3/13/2017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Jeff Mazzamurro l Pharmacist Intern l WNE College of Pharmacy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286638-AA3A-49CC-A9F1-983A6BA50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5318527"/>
      </p:ext>
    </p:extLst>
  </p:cSld>
  <p:clrMapOvr>
    <a:masterClrMapping/>
  </p:clrMapOvr>
  <p:hf sldNum="0" hd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CFDF75-B953-4A04-9F29-863992E20A9D}" type="datetime1">
              <a:rPr lang="en-US" smtClean="0"/>
              <a:t>3/13/2017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Jeff Mazzamurro l Pharmacist Intern l WNE College of Pharmacy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286638-AA3A-49CC-A9F1-983A6BA50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74068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6F67C6-67D1-4481-A99C-F40AEF4A3D35}" type="datetime1">
              <a:rPr lang="en-US" smtClean="0"/>
              <a:t>3/13/2017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Jeff Mazzamurro l Pharmacist Intern l WNE College of Pharmacy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286638-AA3A-49CC-A9F1-983A6BA50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71879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FC5923-0DD7-448D-A0F6-7B7151F3185C}" type="datetime1">
              <a:rPr lang="en-US" smtClean="0"/>
              <a:t>3/13/2017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Jeff Mazzamurro l Pharmacist Intern l WNE College of Pharmacy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286638-AA3A-49CC-A9F1-983A6BA50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26167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2B9532-02AE-413A-B904-3A949BDDF816}" type="datetime1">
              <a:rPr lang="en-US" smtClean="0"/>
              <a:t>3/13/2017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Jeff Mazzamurro l Pharmacist Intern l WNE College of Pharmacy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286638-AA3A-49CC-A9F1-983A6BA50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10389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D92159-FA5E-470C-8E1C-EA728039CFEF}" type="datetime1">
              <a:rPr lang="en-US" smtClean="0"/>
              <a:t>3/13/2017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Jeff Mazzamurro l Pharmacist Intern l WNE College of Pharmacy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286638-AA3A-49CC-A9F1-983A6BA50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22171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9C526-778B-4AF9-B338-41B4AD2E766B}" type="datetime1">
              <a:rPr lang="en-US" smtClean="0"/>
              <a:t>3/13/2017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Jeff Mazzamurro l Pharmacist Intern l WNE College of Pharmacy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286638-AA3A-49CC-A9F1-983A6BA50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44870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94A44F-0E3F-4EAA-80F5-1D771FEF8EF2}" type="datetime1">
              <a:rPr lang="en-US" smtClean="0"/>
              <a:t>3/13/2017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Jeff Mazzamurro l Pharmacist Intern l WNE College of Pharmacy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286638-AA3A-49CC-A9F1-983A6BA50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06386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6806F4-AFC0-4322-A848-DA622CC5BE6A}" type="datetime1">
              <a:rPr lang="en-US" smtClean="0"/>
              <a:t>3/13/2017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Jeff Mazzamurro l Pharmacist Intern l WNE College of Pharmacy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286638-AA3A-49CC-A9F1-983A6BA50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214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CB63EA-46E8-4A2D-9F4F-66AB93D5FC89}" type="datetime1">
              <a:rPr lang="en-US" smtClean="0"/>
              <a:t>3/13/2017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Jeff Mazzamurro l Pharmacist Intern l WNE College of Pharmacy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286638-AA3A-49CC-A9F1-983A6BA50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90915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AFE309-8419-485E-A816-2762BD049282}" type="datetime1">
              <a:rPr lang="en-US" smtClean="0"/>
              <a:t>3/13/2017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Jeff Mazzamurro l Pharmacist Intern l WNE College of Pharmacy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286638-AA3A-49CC-A9F1-983A6BA50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63494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5341B8-6E15-4A0C-ACA3-D38F30A6F7CD}" type="datetime1">
              <a:rPr lang="en-US" smtClean="0"/>
              <a:t>3/13/2017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Jeff Mazzamurro l Pharmacist Intern l WNE College of Pharmacy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B7286638-AA3A-49CC-A9F1-983A6BA50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83696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4" r:id="rId1"/>
    <p:sldLayoutId id="2147483775" r:id="rId2"/>
    <p:sldLayoutId id="2147483776" r:id="rId3"/>
    <p:sldLayoutId id="2147483777" r:id="rId4"/>
    <p:sldLayoutId id="2147483778" r:id="rId5"/>
    <p:sldLayoutId id="2147483779" r:id="rId6"/>
    <p:sldLayoutId id="2147483780" r:id="rId7"/>
    <p:sldLayoutId id="2147483781" r:id="rId8"/>
    <p:sldLayoutId id="2147483782" r:id="rId9"/>
    <p:sldLayoutId id="2147483783" r:id="rId10"/>
    <p:sldLayoutId id="2147483784" r:id="rId11"/>
    <p:sldLayoutId id="2147483785" r:id="rId12"/>
    <p:sldLayoutId id="2147483786" r:id="rId13"/>
    <p:sldLayoutId id="2147483787" r:id="rId14"/>
    <p:sldLayoutId id="2147483788" r:id="rId15"/>
    <p:sldLayoutId id="2147483789" r:id="rId16"/>
  </p:sldLayoutIdLst>
  <p:hf sldNum="0" hd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ahcancal.org/facility_operations/survey_reg/Pages/FiveStar.aspx" TargetMode="External"/><Relationship Id="rId2" Type="http://schemas.openxmlformats.org/officeDocument/2006/relationships/hyperlink" Target="https://www.pbahealth.com/star-ratings-explained-what-your-pharmacy-needs-to-know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CMS 5 Star Rating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80443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a CMS 5 Star Rating?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 tool created </a:t>
            </a:r>
            <a:r>
              <a:rPr lang="en-US" dirty="0"/>
              <a:t>by the Centers for Medicare &amp; Medicaid Services (CMS) in 2008, the rating system uses information from Health Care </a:t>
            </a:r>
            <a:r>
              <a:rPr lang="en-US" dirty="0" smtClean="0"/>
              <a:t>Surveys, </a:t>
            </a:r>
            <a:r>
              <a:rPr lang="en-US" dirty="0"/>
              <a:t>Quality Measures, and Staffing</a:t>
            </a:r>
            <a:r>
              <a:rPr lang="en-US" dirty="0" smtClean="0"/>
              <a:t>.</a:t>
            </a:r>
          </a:p>
          <a:p>
            <a:r>
              <a:rPr lang="en-US" dirty="0" smtClean="0"/>
              <a:t>In </a:t>
            </a:r>
            <a:r>
              <a:rPr lang="en-US" dirty="0"/>
              <a:t>July 2016, CMS made </a:t>
            </a:r>
            <a:r>
              <a:rPr lang="en-US" dirty="0" smtClean="0"/>
              <a:t>changes </a:t>
            </a:r>
            <a:r>
              <a:rPr lang="en-US" dirty="0"/>
              <a:t>to improve the information consumers receive about skilled nursing care </a:t>
            </a:r>
            <a:r>
              <a:rPr lang="en-US" dirty="0" smtClean="0"/>
              <a:t>centers.</a:t>
            </a:r>
            <a:endParaRPr lang="en-US" dirty="0"/>
          </a:p>
          <a:p>
            <a:pPr lvl="1"/>
            <a:r>
              <a:rPr lang="en-US" dirty="0" smtClean="0"/>
              <a:t>Expansion </a:t>
            </a:r>
            <a:r>
              <a:rPr lang="en-US" dirty="0"/>
              <a:t>of the timeframe for determining the quality metric from a three to four quarter </a:t>
            </a:r>
            <a:r>
              <a:rPr lang="en-US" dirty="0" smtClean="0"/>
              <a:t>average.</a:t>
            </a:r>
            <a:endParaRPr lang="en-US" dirty="0"/>
          </a:p>
          <a:p>
            <a:pPr lvl="1"/>
            <a:r>
              <a:rPr lang="en-US" dirty="0"/>
              <a:t>Changing the scoring on the Activities of Daily Living measure from a state ranking to a national ranking. </a:t>
            </a:r>
            <a:endParaRPr lang="en-US" dirty="0" smtClean="0"/>
          </a:p>
          <a:p>
            <a:r>
              <a:rPr lang="en-US" dirty="0" smtClean="0"/>
              <a:t>Plans are scored on data from two years prior.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Jeff Mazzamurro l Pharmacist Intern l WNE College of Pharmacy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20999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Does This Impact Pharmacy?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3200" dirty="0" smtClean="0"/>
              <a:t>Medicare Advantage and Part D plans get star ratings based on quality measures such as medication adherence and patient safety. </a:t>
            </a:r>
          </a:p>
          <a:p>
            <a:r>
              <a:rPr lang="en-US" sz="3200" dirty="0" smtClean="0"/>
              <a:t>Medicaid and commercial plans may also evaluate performance on medication related measures. </a:t>
            </a:r>
          </a:p>
          <a:p>
            <a:r>
              <a:rPr lang="en-US" sz="3200" dirty="0" smtClean="0"/>
              <a:t>A plans performance is the sum of its providers, including pharmacies. </a:t>
            </a:r>
            <a:endParaRPr lang="en-US" sz="32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Jeff Mazzamurro l Pharmacist Intern l WNE College of Pharmacy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42398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is this Important?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Though pharmacies don‘t get a star rating, plans may have their own rating system to determine a pharmacy’s performance.</a:t>
            </a:r>
          </a:p>
          <a:p>
            <a:r>
              <a:rPr lang="en-US" dirty="0" smtClean="0"/>
              <a:t>Pharmacies that boost a star rating can receive benefits:</a:t>
            </a:r>
          </a:p>
          <a:p>
            <a:pPr lvl="1"/>
            <a:r>
              <a:rPr lang="en-US" dirty="0" smtClean="0"/>
              <a:t>Preferred pharmacy network status- lower copays and access to more patients</a:t>
            </a:r>
          </a:p>
          <a:p>
            <a:pPr lvl="1"/>
            <a:r>
              <a:rPr lang="en-US" dirty="0" smtClean="0"/>
              <a:t>Pay-for-performance programs 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Jeff Mazzamurro l Pharmacist Intern l WNE College of Pharmacy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73307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CMS Score Criteria Affected by Pharmacy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sz="2400" dirty="0" smtClean="0"/>
              <a:t>Medicare Part D Measures</a:t>
            </a:r>
          </a:p>
          <a:p>
            <a:pPr marL="0" indent="0">
              <a:buNone/>
            </a:pPr>
            <a:endParaRPr lang="en-US" sz="2400" dirty="0"/>
          </a:p>
          <a:p>
            <a:pPr marL="457200" indent="-457200">
              <a:buAutoNum type="arabicPeriod"/>
            </a:pPr>
            <a:r>
              <a:rPr lang="en-US" sz="2400" dirty="0" smtClean="0"/>
              <a:t>Appropriate </a:t>
            </a:r>
            <a:r>
              <a:rPr lang="en-US" sz="2400" dirty="0"/>
              <a:t>use of high-risk medication for elderly patients (65</a:t>
            </a:r>
            <a:r>
              <a:rPr lang="en-US" sz="2400" dirty="0" smtClean="0"/>
              <a:t>+)</a:t>
            </a:r>
          </a:p>
          <a:p>
            <a:pPr marL="457200" indent="-457200">
              <a:buAutoNum type="arabicPeriod"/>
            </a:pPr>
            <a:r>
              <a:rPr lang="en-US" sz="2400" dirty="0" smtClean="0"/>
              <a:t>Medication </a:t>
            </a:r>
            <a:r>
              <a:rPr lang="en-US" sz="2400" dirty="0"/>
              <a:t>adherence for patients with </a:t>
            </a:r>
            <a:r>
              <a:rPr lang="en-US" sz="2400" dirty="0" smtClean="0"/>
              <a:t>diabetes</a:t>
            </a:r>
          </a:p>
          <a:p>
            <a:pPr marL="457200" indent="-457200">
              <a:buAutoNum type="arabicPeriod"/>
            </a:pPr>
            <a:r>
              <a:rPr lang="en-US" sz="2400" dirty="0" smtClean="0"/>
              <a:t>Medication </a:t>
            </a:r>
            <a:r>
              <a:rPr lang="en-US" sz="2400" dirty="0" err="1" smtClean="0"/>
              <a:t>ladherence</a:t>
            </a:r>
            <a:r>
              <a:rPr lang="en-US" sz="2400" dirty="0" smtClean="0"/>
              <a:t> </a:t>
            </a:r>
            <a:r>
              <a:rPr lang="en-US" sz="2400" dirty="0"/>
              <a:t>for patients with </a:t>
            </a:r>
            <a:r>
              <a:rPr lang="en-US" sz="2400" dirty="0" smtClean="0"/>
              <a:t>hypertension</a:t>
            </a:r>
          </a:p>
          <a:p>
            <a:pPr marL="457200" indent="-457200">
              <a:buAutoNum type="arabicPeriod"/>
            </a:pPr>
            <a:r>
              <a:rPr lang="en-US" sz="2400" dirty="0" smtClean="0"/>
              <a:t>Medication </a:t>
            </a:r>
            <a:r>
              <a:rPr lang="en-US" sz="2400" dirty="0"/>
              <a:t>adherence for patients using cholesterol medications </a:t>
            </a:r>
            <a:endParaRPr lang="en-US" sz="2400" dirty="0" smtClean="0"/>
          </a:p>
          <a:p>
            <a:pPr marL="457200" indent="-457200">
              <a:buAutoNum type="arabicPeriod"/>
            </a:pPr>
            <a:r>
              <a:rPr lang="en-US" sz="2400" dirty="0" smtClean="0"/>
              <a:t>Medication </a:t>
            </a:r>
            <a:r>
              <a:rPr lang="en-US" sz="2400" dirty="0"/>
              <a:t>Therapy Management </a:t>
            </a:r>
            <a:r>
              <a:rPr lang="en-US" sz="2400" dirty="0" smtClean="0"/>
              <a:t>program </a:t>
            </a:r>
            <a:r>
              <a:rPr lang="en-US" sz="2400" dirty="0"/>
              <a:t>completion rate for Comprehensive Medication Reviews 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Jeff Mazzamurro l Pharmacist Intern l WNE College of Pharmacy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98242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CMS Score Criteria Affected by Pharmacy </a:t>
            </a:r>
            <a:r>
              <a:rPr lang="en-US" dirty="0" smtClean="0"/>
              <a:t>cont.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Medicare  </a:t>
            </a:r>
            <a:r>
              <a:rPr lang="en-US" smtClean="0"/>
              <a:t>Advantage  Measures</a:t>
            </a:r>
            <a:endParaRPr lang="en-US" dirty="0" smtClean="0"/>
          </a:p>
          <a:p>
            <a:pPr>
              <a:buAutoNum type="arabicPeriod"/>
            </a:pPr>
            <a:r>
              <a:rPr lang="en-US" dirty="0" smtClean="0"/>
              <a:t>Annual influenza vaccine </a:t>
            </a:r>
          </a:p>
          <a:p>
            <a:pPr>
              <a:buAutoNum type="arabicPeriod"/>
            </a:pPr>
            <a:r>
              <a:rPr lang="en-US" dirty="0" smtClean="0"/>
              <a:t>Annual medication reconciliation in older adults </a:t>
            </a:r>
          </a:p>
          <a:p>
            <a:pPr>
              <a:buAutoNum type="arabicPeriod"/>
            </a:pPr>
            <a:r>
              <a:rPr lang="en-US" dirty="0" smtClean="0"/>
              <a:t>Osteoporosis management in women with previous fracture</a:t>
            </a:r>
          </a:p>
          <a:p>
            <a:pPr>
              <a:buAutoNum type="arabicPeriod"/>
            </a:pPr>
            <a:r>
              <a:rPr lang="en-US" dirty="0" smtClean="0"/>
              <a:t>Glucose control in diabetes patients</a:t>
            </a:r>
          </a:p>
          <a:p>
            <a:pPr>
              <a:buAutoNum type="arabicPeriod"/>
            </a:pPr>
            <a:r>
              <a:rPr lang="en-US" dirty="0" smtClean="0"/>
              <a:t>Blood pressure control </a:t>
            </a:r>
          </a:p>
          <a:p>
            <a:pPr>
              <a:buAutoNum type="arabicPeriod"/>
            </a:pPr>
            <a:r>
              <a:rPr lang="en-US" dirty="0" smtClean="0"/>
              <a:t>Fall risk reduction </a:t>
            </a:r>
          </a:p>
          <a:p>
            <a:pPr>
              <a:buAutoNum type="arabicPeriod"/>
            </a:pPr>
            <a:r>
              <a:rPr lang="en-US" dirty="0" smtClean="0"/>
              <a:t>Colorectal cancer screening</a:t>
            </a:r>
          </a:p>
          <a:p>
            <a:pPr>
              <a:buAutoNum type="arabicPeriod"/>
            </a:pPr>
            <a:r>
              <a:rPr lang="en-US" dirty="0" smtClean="0"/>
              <a:t>Rheumatoid arthritis management 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Jeff Mazzamurro l Pharmacist Intern l WNE College of Pharmacy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56436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CMS Display Measures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2160589"/>
            <a:ext cx="8759274" cy="3880773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NOTE: not used in star ratings but used to monitor effectiveness </a:t>
            </a:r>
          </a:p>
          <a:p>
            <a:pPr marL="0" indent="0">
              <a:buNone/>
            </a:pPr>
            <a:r>
              <a:rPr lang="en-US" dirty="0" smtClean="0"/>
              <a:t>Part D</a:t>
            </a:r>
            <a:endParaRPr lang="en-US" dirty="0"/>
          </a:p>
          <a:p>
            <a:pPr>
              <a:buAutoNum type="arabicPeriod"/>
            </a:pPr>
            <a:r>
              <a:rPr lang="en-US" dirty="0" smtClean="0"/>
              <a:t>Avoiding drug-drug interactions </a:t>
            </a:r>
          </a:p>
          <a:p>
            <a:pPr>
              <a:buAutoNum type="arabicPeriod"/>
            </a:pPr>
            <a:r>
              <a:rPr lang="en-US" dirty="0" smtClean="0"/>
              <a:t>Avoiding excessive doses of oral diabetes medications </a:t>
            </a:r>
          </a:p>
          <a:p>
            <a:pPr>
              <a:buAutoNum type="arabicPeriod"/>
            </a:pPr>
            <a:r>
              <a:rPr lang="en-US" dirty="0" smtClean="0"/>
              <a:t>Rate of chronic use of atypical by elderly in nursing homes </a:t>
            </a:r>
          </a:p>
          <a:p>
            <a:pPr marL="0" indent="0">
              <a:buNone/>
            </a:pPr>
            <a:r>
              <a:rPr lang="en-US" dirty="0" smtClean="0"/>
              <a:t>Advantage </a:t>
            </a:r>
          </a:p>
          <a:p>
            <a:pPr>
              <a:buAutoNum type="arabicPeriod"/>
            </a:pPr>
            <a:r>
              <a:rPr lang="en-US" dirty="0" smtClean="0"/>
              <a:t>Administration of pneumococcal vaccine </a:t>
            </a:r>
          </a:p>
          <a:p>
            <a:pPr>
              <a:buAutoNum type="arabicPeriod"/>
            </a:pPr>
            <a:r>
              <a:rPr lang="en-US" dirty="0" smtClean="0"/>
              <a:t>Drug treatment of COPD</a:t>
            </a:r>
          </a:p>
          <a:p>
            <a:pPr>
              <a:buAutoNum type="arabicPeriod"/>
            </a:pPr>
            <a:r>
              <a:rPr lang="en-US" dirty="0" smtClean="0"/>
              <a:t>Stating therapy for patients with CVD (To be added in 2019)</a:t>
            </a:r>
          </a:p>
          <a:p>
            <a:pPr>
              <a:buAutoNum type="arabicPeriod"/>
            </a:pPr>
            <a:r>
              <a:rPr lang="en-US" dirty="0" smtClean="0"/>
              <a:t>Medication management for asthma patients</a:t>
            </a:r>
          </a:p>
          <a:p>
            <a:pPr>
              <a:buAutoNum type="arabicPeriod"/>
            </a:pPr>
            <a:r>
              <a:rPr lang="en-US" dirty="0" smtClean="0"/>
              <a:t>Medication reconciliation post discharge (To be added in 2018)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Jeff Mazzamurro l Pharmacist Intern l WNE College of Pharmacy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74742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Ways to Boost Star Ratings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fontAlgn="base"/>
            <a:r>
              <a:rPr lang="en-US" dirty="0"/>
              <a:t>Counseling patients</a:t>
            </a:r>
          </a:p>
          <a:p>
            <a:pPr fontAlgn="base"/>
            <a:r>
              <a:rPr lang="en-US" dirty="0"/>
              <a:t>Maintaining secure, reliable electronic health records</a:t>
            </a:r>
          </a:p>
          <a:p>
            <a:pPr fontAlgn="base"/>
            <a:r>
              <a:rPr lang="en-US" dirty="0"/>
              <a:t>Completing MTM CMR cases</a:t>
            </a:r>
          </a:p>
          <a:p>
            <a:pPr fontAlgn="base"/>
            <a:r>
              <a:rPr lang="en-US" dirty="0"/>
              <a:t>Completing outcome-based MTM alerts</a:t>
            </a:r>
          </a:p>
          <a:p>
            <a:pPr fontAlgn="base"/>
            <a:r>
              <a:rPr lang="en-US" dirty="0"/>
              <a:t>Using motivational interviewing techniques with patients</a:t>
            </a:r>
          </a:p>
          <a:p>
            <a:pPr fontAlgn="base"/>
            <a:r>
              <a:rPr lang="en-US" dirty="0"/>
              <a:t>Watching for drug-drug interactions</a:t>
            </a:r>
          </a:p>
          <a:p>
            <a:pPr fontAlgn="base"/>
            <a:r>
              <a:rPr lang="en-US" dirty="0"/>
              <a:t>Offering medication synchronization services</a:t>
            </a:r>
          </a:p>
          <a:p>
            <a:pPr fontAlgn="base"/>
            <a:r>
              <a:rPr lang="en-US" dirty="0"/>
              <a:t>Communicating with </a:t>
            </a:r>
            <a:r>
              <a:rPr lang="en-US" dirty="0" smtClean="0"/>
              <a:t>physicians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Jeff Mazzamurro l Pharmacist Intern l WNE College of Pharmacy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25574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74664"/>
            <a:ext cx="8596668" cy="1320800"/>
          </a:xfrm>
        </p:spPr>
        <p:txBody>
          <a:bodyPr/>
          <a:lstStyle/>
          <a:p>
            <a:r>
              <a:rPr lang="en-US" dirty="0" smtClean="0"/>
              <a:t>References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1200" dirty="0"/>
              <a:t>"Quality Measures for Pharmacies." </a:t>
            </a:r>
            <a:r>
              <a:rPr lang="en-US" sz="1200" i="1" dirty="0"/>
              <a:t>Pharmacist's </a:t>
            </a:r>
            <a:r>
              <a:rPr lang="en-US" sz="1200" i="1" dirty="0" smtClean="0"/>
              <a:t>Letter/ Physician’s Letter</a:t>
            </a:r>
            <a:r>
              <a:rPr lang="en-US" sz="1200" dirty="0"/>
              <a:t> (Jan. 2016</a:t>
            </a:r>
            <a:r>
              <a:rPr lang="en-US" sz="1200" dirty="0" smtClean="0"/>
              <a:t>): Web</a:t>
            </a:r>
            <a:r>
              <a:rPr lang="en-US" sz="1200" dirty="0"/>
              <a:t>. &lt;http://pharmacistsletter.therapeuticresearch.com/pl/ArticlePDF.aspx?DetailID&gt;.</a:t>
            </a:r>
            <a:endParaRPr lang="en-US" sz="1200" dirty="0" smtClean="0">
              <a:hlinkClick r:id="rId2"/>
            </a:endParaRPr>
          </a:p>
          <a:p>
            <a:r>
              <a:rPr lang="en-US" sz="1200" dirty="0"/>
              <a:t>"Star Ratings Explained: What Your Pharmacy Needs to Know." </a:t>
            </a:r>
            <a:r>
              <a:rPr lang="en-US" sz="1200" i="1" dirty="0"/>
              <a:t>PBA Health</a:t>
            </a:r>
            <a:r>
              <a:rPr lang="en-US" sz="1200" dirty="0" smtClean="0"/>
              <a:t>. </a:t>
            </a:r>
            <a:r>
              <a:rPr lang="en-US" sz="1200" dirty="0"/>
              <a:t>29 Jan. 2016. Web. 13 Mar. 2017. &lt;https://www.pbahealth.com/star-ratings-explained-what-your-pharmacy-needs-to-know/&gt;.</a:t>
            </a:r>
            <a:endParaRPr lang="en-US" sz="1200" dirty="0" smtClean="0">
              <a:hlinkClick r:id="rId3"/>
            </a:endParaRPr>
          </a:p>
          <a:p>
            <a:r>
              <a:rPr lang="en-US" sz="1200" dirty="0"/>
              <a:t>"Five-Star Quality Rating System." </a:t>
            </a:r>
            <a:r>
              <a:rPr lang="en-US" sz="1200" i="1" dirty="0"/>
              <a:t>Survey and Regulatory</a:t>
            </a:r>
            <a:r>
              <a:rPr lang="en-US" sz="1200" dirty="0"/>
              <a:t>. </a:t>
            </a:r>
            <a:r>
              <a:rPr lang="en-US" sz="1200" dirty="0" smtClean="0"/>
              <a:t>Web</a:t>
            </a:r>
            <a:r>
              <a:rPr lang="en-US" sz="1200" dirty="0"/>
              <a:t>. 13 Mar. 2017. &lt;https://www.ahcancal.org/facility_operations/survey_reg/Pages/FiveStar.aspx&gt;.</a:t>
            </a:r>
            <a:endParaRPr lang="en-US" sz="12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Jeff Mazzamurro l Pharmacist Intern l WNE College of Pharmacy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329072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192</TotalTime>
  <Words>499</Words>
  <Application>Microsoft Office PowerPoint</Application>
  <PresentationFormat>Widescreen</PresentationFormat>
  <Paragraphs>68</Paragraphs>
  <Slides>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Trebuchet MS</vt:lpstr>
      <vt:lpstr>Wingdings 3</vt:lpstr>
      <vt:lpstr>Facet</vt:lpstr>
      <vt:lpstr>CMS 5 Star Rating</vt:lpstr>
      <vt:lpstr>What is a CMS 5 Star Rating?</vt:lpstr>
      <vt:lpstr>How Does This Impact Pharmacy?</vt:lpstr>
      <vt:lpstr>Why is this Important?</vt:lpstr>
      <vt:lpstr>CMS Score Criteria Affected by Pharmacy </vt:lpstr>
      <vt:lpstr>CMS Score Criteria Affected by Pharmacy cont.</vt:lpstr>
      <vt:lpstr>CMS Display Measures </vt:lpstr>
      <vt:lpstr>Ways to Boost Star Ratings </vt:lpstr>
      <vt:lpstr>References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CMS 5 Star Rating</dc:title>
  <dc:creator>Microsoft account</dc:creator>
  <cp:lastModifiedBy>Microsoft account</cp:lastModifiedBy>
  <cp:revision>17</cp:revision>
  <dcterms:created xsi:type="dcterms:W3CDTF">2017-03-06T17:45:46Z</dcterms:created>
  <dcterms:modified xsi:type="dcterms:W3CDTF">2017-03-13T17:36:07Z</dcterms:modified>
</cp:coreProperties>
</file>