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91708-80FA-4F48-8191-B9ABF8B81E4A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E45D4-5571-F543-BEEB-4E09FFE45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58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4C2FC-D2A7-0949-B789-1EE4C5D245F6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7AB5-76BB-DF45-A264-CEE34200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3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F7AB5-76BB-DF45-A264-CEE342008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F4C0-BD2C-44F5-8413-93BF24DFB25B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CD535-4519-46EF-853D-491D5B86AB49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8FF34-D45C-4EB1-8520-32508786EB43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2235-F15F-4C64-84F9-064131760B39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AA5E-116B-4538-AB80-89CA2EFDC461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1940-3E53-45E5-BE85-025F9F77AC10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2A64-2EA8-4BB5-AC63-3A6F5A9FCBFE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2519-BE01-4B97-B606-248F7D45EE23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6187-AAA9-414C-9DCF-8812B24716DC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CB3D-B553-413A-901B-4760C4F49F77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ADA2F-E2F4-4292-9450-B2FE362184E3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EA1-0BF8-449B-A3F1-1AFA6CC6C09A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3A5EB-59F7-4F97-8AFC-82FCE062A9D6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503-D3B3-43C6-83DA-BD9FD47C7A6A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539A-5553-4ACC-8996-0E86AF5E701B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6351-3D18-41BE-9E48-A84754A6F0CE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812AE-8253-4728-9EB3-F9BA569C72A2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497F1-4007-4355-9EAD-433C83052AEB}" type="datetime1">
              <a:rPr lang="en-US" smtClean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uDgePzTlp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precia.com/pdf/ApreciaSPRITAMLaunchPressRelease__FINAL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zipdose</a:t>
            </a:r>
            <a:r>
              <a:rPr lang="en-US" baseline="30000" dirty="0" smtClean="0"/>
              <a:t>®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5058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smtClean="0">
                <a:effectLst/>
              </a:rPr>
              <a:t>“ZipDose</a:t>
            </a:r>
            <a:r>
              <a:rPr lang="en-US" sz="1200" dirty="0">
                <a:effectLst/>
              </a:rPr>
              <a:t>® Technology." </a:t>
            </a:r>
            <a:r>
              <a:rPr lang="en-US" sz="1200" i="1" dirty="0" err="1">
                <a:effectLst/>
              </a:rPr>
              <a:t>ZipDose</a:t>
            </a:r>
            <a:r>
              <a:rPr lang="en-US" sz="1200" i="1" dirty="0">
                <a:effectLst/>
              </a:rPr>
              <a:t> Technology | </a:t>
            </a:r>
            <a:r>
              <a:rPr lang="en-US" sz="1200" i="1" dirty="0" err="1">
                <a:effectLst/>
              </a:rPr>
              <a:t>Aprecia</a:t>
            </a:r>
            <a:r>
              <a:rPr lang="en-US" sz="1200" dirty="0">
                <a:effectLst/>
              </a:rPr>
              <a:t>. </a:t>
            </a:r>
            <a:r>
              <a:rPr lang="en-US" sz="1200" dirty="0" smtClean="0">
                <a:effectLst/>
              </a:rPr>
              <a:t>Web</a:t>
            </a:r>
            <a:r>
              <a:rPr lang="en-US" sz="1200" dirty="0">
                <a:effectLst/>
              </a:rPr>
              <a:t>. 14 Mar. 2017. &lt;https://www.aprecia.com/zipdose-platform/zipdose-technology.php</a:t>
            </a:r>
            <a:r>
              <a:rPr lang="en-US" sz="1200" dirty="0" smtClean="0">
                <a:effectLst/>
              </a:rPr>
              <a:t>&gt;.</a:t>
            </a:r>
          </a:p>
          <a:p>
            <a:r>
              <a:rPr lang="pt-BR" sz="1200" dirty="0">
                <a:effectLst/>
              </a:rPr>
              <a:t>"3D Printing." </a:t>
            </a:r>
            <a:r>
              <a:rPr lang="pt-BR" sz="1200" i="1" dirty="0">
                <a:effectLst/>
              </a:rPr>
              <a:t>3D Printing | Aprecia</a:t>
            </a:r>
            <a:r>
              <a:rPr lang="pt-BR" sz="1200" dirty="0">
                <a:effectLst/>
              </a:rPr>
              <a:t>. </a:t>
            </a:r>
            <a:r>
              <a:rPr lang="pt-BR" sz="1200" dirty="0" smtClean="0">
                <a:effectLst/>
              </a:rPr>
              <a:t>Web</a:t>
            </a:r>
            <a:r>
              <a:rPr lang="pt-BR" sz="1200" dirty="0">
                <a:effectLst/>
              </a:rPr>
              <a:t>. 14 Mar. 2017. &lt;https://www.aprecia.com/zipdose-platform/3d-printing.php</a:t>
            </a:r>
            <a:r>
              <a:rPr lang="pt-BR" sz="1200" dirty="0" smtClean="0">
                <a:effectLst/>
              </a:rPr>
              <a:t>&gt;.</a:t>
            </a:r>
          </a:p>
          <a:p>
            <a:r>
              <a:rPr lang="en-US" sz="1200" dirty="0">
                <a:effectLst/>
              </a:rPr>
              <a:t>"Current Pipeline." </a:t>
            </a:r>
            <a:r>
              <a:rPr lang="en-US" sz="1200" i="1" dirty="0">
                <a:effectLst/>
              </a:rPr>
              <a:t>Current Pipeline | </a:t>
            </a:r>
            <a:r>
              <a:rPr lang="en-US" sz="1200" i="1" dirty="0" err="1">
                <a:effectLst/>
              </a:rPr>
              <a:t>Aprecia</a:t>
            </a:r>
            <a:r>
              <a:rPr lang="en-US" sz="1200" dirty="0">
                <a:effectLst/>
              </a:rPr>
              <a:t>. </a:t>
            </a:r>
            <a:r>
              <a:rPr lang="en-US" sz="1200" dirty="0" smtClean="0">
                <a:effectLst/>
              </a:rPr>
              <a:t>Web</a:t>
            </a:r>
            <a:r>
              <a:rPr lang="en-US" sz="1200" dirty="0">
                <a:effectLst/>
              </a:rPr>
              <a:t>. 14 Mar. 2017. &lt;https://www.aprecia.com/zipdose-platform/current-pipeline.php&gt;.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zipdose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ZipDose</a:t>
            </a:r>
            <a:r>
              <a:rPr lang="en-US" baseline="30000" dirty="0">
                <a:effectLst/>
              </a:rPr>
              <a:t> </a:t>
            </a:r>
            <a:r>
              <a:rPr lang="en-US" dirty="0" smtClean="0">
                <a:effectLst/>
              </a:rPr>
              <a:t>utilizes 3D printing to make rapidly disintegrating tablets.</a:t>
            </a:r>
          </a:p>
          <a:p>
            <a:r>
              <a:rPr lang="en-US" dirty="0" smtClean="0">
                <a:effectLst/>
              </a:rPr>
              <a:t>Only platform to date to deliver high dosages in rapid disintegrating form.</a:t>
            </a:r>
          </a:p>
          <a:p>
            <a:r>
              <a:rPr lang="en-US" dirty="0" smtClean="0">
                <a:effectLst/>
              </a:rPr>
              <a:t>Developed by </a:t>
            </a:r>
            <a:r>
              <a:rPr lang="en-US" dirty="0" err="1" smtClean="0">
                <a:effectLst/>
              </a:rPr>
              <a:t>Aprecia</a:t>
            </a:r>
            <a:endParaRPr lang="en-US" dirty="0" smtClean="0">
              <a:effectLst/>
            </a:endParaRPr>
          </a:p>
          <a:p>
            <a:r>
              <a:rPr lang="en-US" dirty="0">
                <a:effectLst/>
              </a:rPr>
              <a:t>Powder-liquid three-dimensional printing </a:t>
            </a:r>
            <a:r>
              <a:rPr lang="en-US" dirty="0" smtClean="0">
                <a:effectLst/>
              </a:rPr>
              <a:t>technology </a:t>
            </a:r>
            <a:r>
              <a:rPr lang="en-US" dirty="0">
                <a:effectLst/>
              </a:rPr>
              <a:t>was developed at the Massachusetts Institute of Technology </a:t>
            </a:r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the late 1980s as a rapid-prototyping technique. 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7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 smtClean="0"/>
              <a:t>Zipdose uses a </a:t>
            </a:r>
            <a:r>
              <a:rPr lang="en-US" dirty="0" smtClean="0">
                <a:effectLst/>
              </a:rPr>
              <a:t>process that binds </a:t>
            </a:r>
            <a:r>
              <a:rPr lang="en-US" dirty="0">
                <a:effectLst/>
              </a:rPr>
              <a:t>multiple layers of powder blend using an aqueous fluid to produce a porous, water-soluble </a:t>
            </a:r>
            <a:r>
              <a:rPr lang="en-US" dirty="0" smtClean="0">
                <a:effectLst/>
              </a:rPr>
              <a:t>matrix.</a:t>
            </a:r>
          </a:p>
          <a:p>
            <a:pPr fontAlgn="base"/>
            <a:r>
              <a:rPr lang="en-US" dirty="0" smtClean="0">
                <a:effectLst/>
              </a:rPr>
              <a:t>Their process does </a:t>
            </a:r>
            <a:r>
              <a:rPr lang="en-US" dirty="0">
                <a:effectLst/>
              </a:rPr>
              <a:t>not rely on compression forces, punches, or dies. As a </a:t>
            </a:r>
            <a:r>
              <a:rPr lang="en-US" dirty="0" smtClean="0">
                <a:effectLst/>
              </a:rPr>
              <a:t>result, it can </a:t>
            </a:r>
            <a:r>
              <a:rPr lang="en-US" dirty="0">
                <a:effectLst/>
              </a:rPr>
              <a:t>achieve high </a:t>
            </a:r>
            <a:r>
              <a:rPr lang="en-US" dirty="0" smtClean="0">
                <a:effectLst/>
              </a:rPr>
              <a:t>doses up </a:t>
            </a:r>
            <a:r>
              <a:rPr lang="en-US" dirty="0">
                <a:effectLst/>
              </a:rPr>
              <a:t>to 1,000 </a:t>
            </a:r>
            <a:r>
              <a:rPr lang="en-US" dirty="0" smtClean="0">
                <a:effectLst/>
              </a:rPr>
              <a:t>mg that </a:t>
            </a:r>
            <a:r>
              <a:rPr lang="en-US" dirty="0">
                <a:effectLst/>
              </a:rPr>
              <a:t>disintegrate rapidly</a:t>
            </a:r>
            <a:r>
              <a:rPr lang="en-US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5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57" y="2133997"/>
            <a:ext cx="4501054" cy="320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6386286" y="2133997"/>
            <a:ext cx="4601028" cy="320646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5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DgePzTlp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46218" y="1634836"/>
            <a:ext cx="6742546" cy="379268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0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ZipDose</a:t>
            </a:r>
            <a:r>
              <a:rPr lang="en-US" baseline="30000" dirty="0">
                <a:effectLst/>
              </a:rPr>
              <a:t> </a:t>
            </a:r>
            <a:r>
              <a:rPr lang="en-US" dirty="0" smtClean="0">
                <a:effectLst/>
              </a:rPr>
              <a:t>product </a:t>
            </a:r>
            <a:r>
              <a:rPr lang="en-US" dirty="0">
                <a:effectLst/>
              </a:rPr>
              <a:t>candidates are intended to improve the patient experience and help increase adherence by being </a:t>
            </a:r>
            <a:r>
              <a:rPr lang="en-US" dirty="0" smtClean="0">
                <a:effectLst/>
              </a:rPr>
              <a:t>designed </a:t>
            </a:r>
            <a:r>
              <a:rPr lang="en-US" dirty="0">
                <a:effectLst/>
              </a:rPr>
              <a:t>to</a:t>
            </a:r>
            <a:r>
              <a:rPr lang="en-US" dirty="0" smtClean="0">
                <a:effectLst/>
              </a:rPr>
              <a:t>:</a:t>
            </a:r>
          </a:p>
          <a:p>
            <a:pPr lvl="1"/>
            <a:r>
              <a:rPr lang="en-US" dirty="0">
                <a:effectLst/>
              </a:rPr>
              <a:t>Rapidly disintegrate in seconds</a:t>
            </a:r>
          </a:p>
          <a:p>
            <a:pPr lvl="1"/>
            <a:r>
              <a:rPr lang="en-US" dirty="0">
                <a:effectLst/>
              </a:rPr>
              <a:t>Offer a wide range of taste-masking capabilities</a:t>
            </a:r>
          </a:p>
          <a:p>
            <a:pPr lvl="1"/>
            <a:r>
              <a:rPr lang="en-US" dirty="0">
                <a:effectLst/>
              </a:rPr>
              <a:t>Deliver unit-doses for precise and convenient administration</a:t>
            </a:r>
          </a:p>
          <a:p>
            <a:r>
              <a:rPr lang="en-US" dirty="0" smtClean="0"/>
              <a:t>Currently, only has FDA approval for </a:t>
            </a:r>
            <a:r>
              <a:rPr lang="en-US" dirty="0" err="1" smtClean="0"/>
              <a:t>levetiracetam</a:t>
            </a:r>
            <a:r>
              <a:rPr lang="en-US" dirty="0" smtClean="0"/>
              <a:t> for seizures.</a:t>
            </a:r>
          </a:p>
          <a:p>
            <a:pPr marL="457200" lvl="1" indent="0">
              <a:buNone/>
            </a:pPr>
            <a:r>
              <a:rPr lang="en-US" sz="1200" dirty="0">
                <a:hlinkClick r:id="rId2"/>
              </a:rPr>
              <a:t>https://www.aprecia.com/pdf/ApreciaSPRITAMLaunchPressRelease__</a:t>
            </a:r>
            <a:r>
              <a:rPr lang="en-US" sz="1200" dirty="0" smtClean="0">
                <a:hlinkClick r:id="rId2"/>
              </a:rPr>
              <a:t>FINAL.PDF</a:t>
            </a:r>
            <a:endParaRPr lang="en-US" sz="1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1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future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Aprecia</a:t>
            </a:r>
            <a:r>
              <a:rPr lang="en-US" dirty="0" smtClean="0"/>
              <a:t> has </a:t>
            </a:r>
            <a:r>
              <a:rPr lang="en-US" dirty="0" smtClean="0">
                <a:effectLst/>
              </a:rPr>
              <a:t>conducted </a:t>
            </a:r>
            <a:r>
              <a:rPr lang="en-US" dirty="0">
                <a:effectLst/>
              </a:rPr>
              <a:t>an analysis of market performance for select ODT </a:t>
            </a:r>
            <a:r>
              <a:rPr lang="en-US" dirty="0" smtClean="0">
                <a:effectLst/>
              </a:rPr>
              <a:t>formulations which show lots of promise.</a:t>
            </a:r>
          </a:p>
          <a:p>
            <a:r>
              <a:rPr lang="en-US" dirty="0" smtClean="0">
                <a:effectLst/>
              </a:rPr>
              <a:t>Has two products in formulation development and one being determined if it's feasible.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0" y="2088319"/>
            <a:ext cx="5651885" cy="29399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6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Aprecia</a:t>
            </a:r>
            <a:r>
              <a:rPr lang="en-US" dirty="0">
                <a:effectLst/>
              </a:rPr>
              <a:t> has the rights to more than 50 patents related to pharmaceutical applications of </a:t>
            </a:r>
            <a:r>
              <a:rPr lang="en-US" dirty="0" smtClean="0">
                <a:effectLst/>
              </a:rPr>
              <a:t>3D printing,.</a:t>
            </a:r>
          </a:p>
          <a:p>
            <a:r>
              <a:rPr lang="en-US" dirty="0" smtClean="0">
                <a:effectLst/>
              </a:rPr>
              <a:t>They have filed </a:t>
            </a:r>
            <a:r>
              <a:rPr lang="en-US" dirty="0">
                <a:effectLst/>
              </a:rPr>
              <a:t>patent applications to protect </a:t>
            </a:r>
            <a:r>
              <a:rPr lang="en-US" dirty="0" smtClean="0">
                <a:effectLst/>
              </a:rPr>
              <a:t>their proprietary </a:t>
            </a:r>
            <a:r>
              <a:rPr lang="en-US" dirty="0">
                <a:effectLst/>
              </a:rPr>
              <a:t>manufacturing system through 2033. 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With </a:t>
            </a:r>
            <a:r>
              <a:rPr lang="en-US" dirty="0">
                <a:effectLst/>
              </a:rPr>
              <a:t>several patent </a:t>
            </a:r>
            <a:r>
              <a:rPr lang="en-US" dirty="0" smtClean="0">
                <a:effectLst/>
              </a:rPr>
              <a:t>applications pending </a:t>
            </a:r>
            <a:r>
              <a:rPr lang="en-US" dirty="0">
                <a:effectLst/>
              </a:rPr>
              <a:t>and plans to file additional </a:t>
            </a:r>
            <a:r>
              <a:rPr lang="en-US" dirty="0" smtClean="0">
                <a:effectLst/>
              </a:rPr>
              <a:t>applications</a:t>
            </a:r>
            <a:r>
              <a:rPr lang="en-US" dirty="0">
                <a:effectLst/>
              </a:rPr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28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r>
              <a:rPr lang="en-US" dirty="0"/>
              <a:t> </a:t>
            </a:r>
            <a:r>
              <a:rPr lang="en-US" dirty="0" smtClean="0"/>
              <a:t>                 drawbacks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Can reach higher doses than usual ODTs</a:t>
            </a:r>
          </a:p>
          <a:p>
            <a:r>
              <a:rPr lang="en-US" dirty="0" smtClean="0"/>
              <a:t>Dissolves faster than usual with a little water </a:t>
            </a:r>
          </a:p>
          <a:p>
            <a:r>
              <a:rPr lang="en-US" dirty="0" smtClean="0"/>
              <a:t>Has good palatability </a:t>
            </a:r>
          </a:p>
          <a:p>
            <a:r>
              <a:rPr lang="en-US" dirty="0" smtClean="0"/>
              <a:t>One of a kind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Expensive </a:t>
            </a:r>
          </a:p>
          <a:p>
            <a:r>
              <a:rPr lang="en-US" dirty="0" smtClean="0"/>
              <a:t>New</a:t>
            </a:r>
          </a:p>
          <a:p>
            <a:r>
              <a:rPr lang="en-US" smtClean="0"/>
              <a:t>Only for ODTs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Jeffrey Mazzamurro l Pharmacist Intern l WNE College of Pharmacy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01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239</TotalTime>
  <Words>354</Words>
  <Application>Microsoft Office PowerPoint</Application>
  <PresentationFormat>Widescreen</PresentationFormat>
  <Paragraphs>45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Rockwell</vt:lpstr>
      <vt:lpstr>Damask</vt:lpstr>
      <vt:lpstr>zipdose®</vt:lpstr>
      <vt:lpstr>What is zipdose?</vt:lpstr>
      <vt:lpstr>How does it work?</vt:lpstr>
      <vt:lpstr>PowerPoint Presentation</vt:lpstr>
      <vt:lpstr>PowerPoint Presentation</vt:lpstr>
      <vt:lpstr>Products</vt:lpstr>
      <vt:lpstr>Near future</vt:lpstr>
      <vt:lpstr>Legal aspect</vt:lpstr>
      <vt:lpstr>Benefits                  drawbacks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zipdose®</dc:title>
  <dc:creator>Microsoft account</dc:creator>
  <cp:lastModifiedBy>Microsoft account</cp:lastModifiedBy>
  <cp:revision>36</cp:revision>
  <dcterms:created xsi:type="dcterms:W3CDTF">2017-03-13T19:01:36Z</dcterms:created>
  <dcterms:modified xsi:type="dcterms:W3CDTF">2017-03-14T18:07:25Z</dcterms:modified>
</cp:coreProperties>
</file>