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55" d="100"/>
          <a:sy n="55" d="100"/>
        </p:scale>
        <p:origin x="6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5AB31-3806-8846-B564-CF1534D307C9}" type="datetimeFigureOut">
              <a:rPr lang="en-US" smtClean="0"/>
              <a:t>3/15/17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A1736-34F4-7546-A38B-7CE7E9600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9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1E3F1-0C1B-474E-BD08-89A8F8FCC2D0}" type="datetimeFigureOut">
              <a:rPr lang="en-US" smtClean="0"/>
              <a:t>3/15/17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B5EA1-7306-4007-8193-726BD0874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9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B5EA1-7306-4007-8193-726BD08743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1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EC29-0074-406B-B619-A66F34D5A7A6}" type="datetime1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6CEA-4EE8-42F3-A0F4-BECD4A4054B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A6DC-F7A5-43E6-8D00-2979D7AAF062}" type="datetime1">
              <a:rPr lang="en-US" smtClean="0"/>
              <a:t>3/15/17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6CEA-4EE8-42F3-A0F4-BECD4A4054B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A6DC-F7A5-43E6-8D00-2979D7AAF062}" type="datetime1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6CEA-4EE8-42F3-A0F4-BECD4A4054B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A6DC-F7A5-43E6-8D00-2979D7AAF062}" type="datetime1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6CEA-4EE8-42F3-A0F4-BECD4A4054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/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A6DC-F7A5-43E6-8D00-2979D7AAF062}" type="datetime1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6CEA-4EE8-42F3-A0F4-BECD4A4054B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A6DC-F7A5-43E6-8D00-2979D7AAF062}" type="datetime1">
              <a:rPr lang="en-US" smtClean="0"/>
              <a:t>3/15/17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6CEA-4EE8-42F3-A0F4-BECD4A4054B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A6DC-F7A5-43E6-8D00-2979D7AAF062}" type="datetime1">
              <a:rPr lang="en-US" smtClean="0"/>
              <a:t>3/15/17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6CEA-4EE8-42F3-A0F4-BECD4A4054B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C7C7-B669-4A4C-B475-BAB36B3CA88E}" type="datetime1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6CEA-4EE8-42F3-A0F4-BECD4A4054B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038A-830C-4D85-A8C4-1DFAFBE35E6B}" type="datetime1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6CEA-4EE8-42F3-A0F4-BECD4A4054B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D754-1F11-406E-927E-2AC805270838}" type="datetime1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6CEA-4EE8-42F3-A0F4-BECD4A4054B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C2BA-6EEB-4C2B-89ED-8163097C2FD8}" type="datetime1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6CEA-4EE8-42F3-A0F4-BECD4A4054B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C7D0-A97A-47F0-9A72-AC898C73117C}" type="datetime1">
              <a:rPr lang="en-US" smtClean="0"/>
              <a:t>3/15/17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6CEA-4EE8-42F3-A0F4-BECD4A4054B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9504-9F7B-458B-8FDD-10B672D526D5}" type="datetime1">
              <a:rPr lang="en-US" smtClean="0"/>
              <a:t>3/15/17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6CEA-4EE8-42F3-A0F4-BECD4A4054B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8A8E-40AC-4360-9E09-5721DFB88294}" type="datetime1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6CEA-4EE8-42F3-A0F4-BECD4A4054B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99F7-9156-487C-96E4-C4794B080616}" type="datetime1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6CEA-4EE8-42F3-A0F4-BECD4A4054B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DFB-8144-4AC7-A6E6-176813B9A7B4}" type="datetime1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6CEA-4EE8-42F3-A0F4-BECD4A4054B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D3C0-2062-41F5-AEF7-EA36D98F0F8C}" type="datetime1">
              <a:rPr lang="en-US" smtClean="0"/>
              <a:t>3/15/17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6CEA-4EE8-42F3-A0F4-BECD4A4054B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244A6DC-F7A5-43E6-8D00-2979D7AAF062}" type="datetime1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36CEA-4EE8-42F3-A0F4-BECD4A40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003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ideo" Target="https://www.youtube.com/embed/jgMXpp0e5TI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Nanopatch</a:t>
            </a:r>
            <a:r>
              <a:rPr lang="en-US" dirty="0" smtClean="0"/>
              <a:t>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75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</a:t>
            </a:r>
            <a:r>
              <a:rPr lang="en-US" dirty="0" err="1" smtClean="0"/>
              <a:t>Nanopatch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1 cm</a:t>
            </a:r>
            <a:r>
              <a:rPr lang="en-US" baseline="30000" dirty="0" smtClean="0"/>
              <a:t>2</a:t>
            </a:r>
            <a:r>
              <a:rPr lang="en-US" dirty="0" smtClean="0"/>
              <a:t> silicon vaccine patch</a:t>
            </a:r>
          </a:p>
          <a:p>
            <a:r>
              <a:rPr lang="en-US" dirty="0" smtClean="0"/>
              <a:t>Contains </a:t>
            </a:r>
            <a:r>
              <a:rPr lang="en-US" dirty="0" smtClean="0"/>
              <a:t>about 20,000 </a:t>
            </a:r>
            <a:r>
              <a:rPr lang="en-US" dirty="0" smtClean="0"/>
              <a:t>microprojections that are invisible to the naked eye</a:t>
            </a:r>
          </a:p>
          <a:p>
            <a:r>
              <a:rPr lang="en-US" dirty="0" smtClean="0"/>
              <a:t>Each microprojection is coated uniformly and consistently with </a:t>
            </a:r>
            <a:r>
              <a:rPr lang="en-US" dirty="0" smtClean="0"/>
              <a:t>a dried vaccine </a:t>
            </a:r>
            <a:r>
              <a:rPr lang="en-US" dirty="0" smtClean="0"/>
              <a:t>material</a:t>
            </a:r>
          </a:p>
          <a:p>
            <a:r>
              <a:rPr lang="en-US" dirty="0" smtClean="0"/>
              <a:t>The vaccine material is stabile in abient temperatures and strong so they stay intact until entered in the skin</a:t>
            </a:r>
          </a:p>
          <a:p>
            <a:r>
              <a:rPr lang="en-US" dirty="0" smtClean="0"/>
              <a:t>Developed by </a:t>
            </a:r>
            <a:r>
              <a:rPr lang="en-US" dirty="0" err="1" smtClean="0"/>
              <a:t>Vaxxas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Jeffrey Mazzamurro l Pharmacist Intern l WNE College of Pharmacy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0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67" y="1731413"/>
            <a:ext cx="4975515" cy="32657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31413"/>
            <a:ext cx="5278598" cy="326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1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applied, the microprojections painlessly enter </a:t>
            </a:r>
            <a:r>
              <a:rPr lang="en-US" dirty="0" smtClean="0"/>
              <a:t>past </a:t>
            </a:r>
            <a:r>
              <a:rPr lang="en-US" dirty="0" smtClean="0"/>
              <a:t>the </a:t>
            </a:r>
            <a:r>
              <a:rPr lang="en-US" dirty="0" smtClean="0"/>
              <a:t>outermost layer of the skin</a:t>
            </a:r>
          </a:p>
          <a:p>
            <a:r>
              <a:rPr lang="en-US" b="0" i="0" dirty="0" smtClean="0">
                <a:effectLst/>
              </a:rPr>
              <a:t>The array penetrates through the protective outer skin layer </a:t>
            </a:r>
            <a:r>
              <a:rPr lang="en-US" b="0" i="0" dirty="0" smtClean="0">
                <a:effectLst/>
              </a:rPr>
              <a:t>and </a:t>
            </a:r>
            <a:r>
              <a:rPr lang="en-US" b="0" i="0" dirty="0" smtClean="0">
                <a:effectLst/>
              </a:rPr>
              <a:t>targets immune-activating material to the immune-cell rich layers.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vaccine material is released quickly, often in seconds, once </a:t>
            </a:r>
            <a:r>
              <a:rPr lang="en-US" dirty="0"/>
              <a:t>in contact with moisture within the skin.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7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30" y="1967345"/>
            <a:ext cx="4928703" cy="27752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331" y="1829971"/>
            <a:ext cx="4565506" cy="304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have demonstrated </a:t>
            </a:r>
            <a:r>
              <a:rPr lang="en-US" dirty="0"/>
              <a:t>in a mouse </a:t>
            </a:r>
            <a:r>
              <a:rPr lang="en-US" dirty="0" smtClean="0"/>
              <a:t>model </a:t>
            </a:r>
            <a:r>
              <a:rPr lang="en-US" dirty="0"/>
              <a:t>an effective increase in immunogenicity, </a:t>
            </a:r>
            <a:endParaRPr lang="en-US" dirty="0" smtClean="0"/>
          </a:p>
          <a:p>
            <a:r>
              <a:rPr lang="en-US" dirty="0" smtClean="0"/>
              <a:t>With this you can do two different approaches:</a:t>
            </a:r>
          </a:p>
          <a:p>
            <a:pPr lvl="1"/>
            <a:r>
              <a:rPr lang="en-US" dirty="0" smtClean="0"/>
              <a:t>Either reducing </a:t>
            </a:r>
            <a:r>
              <a:rPr lang="en-US" dirty="0"/>
              <a:t>the dose required to achieve </a:t>
            </a:r>
            <a:r>
              <a:rPr lang="en-US" dirty="0" smtClean="0"/>
              <a:t>efficacy</a:t>
            </a:r>
          </a:p>
          <a:p>
            <a:pPr lvl="1"/>
            <a:r>
              <a:rPr lang="en-US" dirty="0" smtClean="0"/>
              <a:t>Or for </a:t>
            </a:r>
            <a:r>
              <a:rPr lang="en-US" dirty="0"/>
              <a:t>amplifying the vaccine </a:t>
            </a:r>
            <a:r>
              <a:rPr lang="en-US" dirty="0" smtClean="0"/>
              <a:t>efficacy</a:t>
            </a:r>
          </a:p>
          <a:p>
            <a:r>
              <a:rPr lang="en-US" dirty="0" smtClean="0"/>
              <a:t>Pre-clinical </a:t>
            </a:r>
            <a:r>
              <a:rPr lang="en-US" dirty="0"/>
              <a:t>experiments </a:t>
            </a:r>
            <a:r>
              <a:rPr lang="en-US" dirty="0" smtClean="0"/>
              <a:t>have </a:t>
            </a:r>
            <a:r>
              <a:rPr lang="en-US" dirty="0"/>
              <a:t>also shown the ability of the </a:t>
            </a:r>
            <a:r>
              <a:rPr lang="en-US" dirty="0" err="1" smtClean="0"/>
              <a:t>Nanopatch</a:t>
            </a:r>
            <a:r>
              <a:rPr lang="en-US" dirty="0" smtClean="0"/>
              <a:t> </a:t>
            </a:r>
            <a:r>
              <a:rPr lang="en-US" dirty="0"/>
              <a:t>to remove or significantly reduce the amount of adjuvant required for effective </a:t>
            </a:r>
            <a:r>
              <a:rPr lang="en-US" dirty="0" smtClean="0"/>
              <a:t>vaccination.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1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  <p:pic>
        <p:nvPicPr>
          <p:cNvPr id="3" name="jgMXpp0e5T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93675" y="1311214"/>
            <a:ext cx="7004649" cy="39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3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r>
              <a:rPr lang="en-US" dirty="0"/>
              <a:t> </a:t>
            </a:r>
            <a:r>
              <a:rPr lang="en-US" dirty="0" smtClean="0"/>
              <a:t>                          Drawbacks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Cost effective (compared to previous similar products)</a:t>
            </a:r>
          </a:p>
          <a:p>
            <a:r>
              <a:rPr lang="en-US" dirty="0" smtClean="0"/>
              <a:t>Improved immune response</a:t>
            </a:r>
          </a:p>
          <a:p>
            <a:r>
              <a:rPr lang="en-US" dirty="0" smtClean="0"/>
              <a:t>No cold chain</a:t>
            </a:r>
          </a:p>
          <a:p>
            <a:r>
              <a:rPr lang="en-US" dirty="0" smtClean="0"/>
              <a:t>"Needle free"</a:t>
            </a:r>
          </a:p>
          <a:p>
            <a:r>
              <a:rPr lang="en-US" dirty="0" smtClean="0"/>
              <a:t>Pain free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Years away from being in the market </a:t>
            </a:r>
          </a:p>
          <a:p>
            <a:r>
              <a:rPr lang="en-US" dirty="0" smtClean="0"/>
              <a:t>A lot still unknown- Not enough human trials done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/>
              <a:t>"</a:t>
            </a:r>
            <a:r>
              <a:rPr lang="en-US" sz="1200"/>
              <a:t>Overview."</a:t>
            </a:r>
            <a:r>
              <a:rPr lang="en-US" sz="1200" dirty="0"/>
              <a:t> </a:t>
            </a:r>
            <a:r>
              <a:rPr lang="en-US" sz="1200" i="1"/>
              <a:t>Nanopatch Technology - Overview - Pain-free Vaccination</a:t>
            </a:r>
            <a:r>
              <a:rPr lang="en-US" sz="1200"/>
              <a:t>. Web. 15 Mar. 2017. &lt;http://www.vaxxas.com/nanopatch-technology&gt;.</a:t>
            </a:r>
            <a:endParaRPr lang="en-US" sz="1200" dirty="0"/>
          </a:p>
          <a:p>
            <a:r>
              <a:rPr lang="en-US" sz="1200"/>
              <a:t>"Benefits."</a:t>
            </a:r>
            <a:r>
              <a:rPr lang="en-US" sz="1200" dirty="0"/>
              <a:t> </a:t>
            </a:r>
            <a:r>
              <a:rPr lang="en-US" sz="1200" i="1"/>
              <a:t>Nanopatch Technology - Benefits - Needle-free Vaccine Delivery</a:t>
            </a:r>
            <a:r>
              <a:rPr lang="en-US" sz="1200"/>
              <a:t>. Web. 15 Mar. 2017. &lt;http://www.vaxxas.com/nanopatch-technology/benefits&gt;.</a:t>
            </a:r>
            <a:endParaRPr lang="en-US" sz="1200" dirty="0"/>
          </a:p>
          <a:p>
            <a:r>
              <a:rPr lang="en-US" sz="1200"/>
              <a:t>"Vaxxas Nanopatch - Ch 7 6 Pm News."</a:t>
            </a:r>
            <a:r>
              <a:rPr lang="en-US" sz="1200" dirty="0"/>
              <a:t> </a:t>
            </a:r>
            <a:r>
              <a:rPr lang="en-US" sz="1200" i="1"/>
              <a:t>YouTube</a:t>
            </a:r>
            <a:r>
              <a:rPr lang="en-US" sz="1200"/>
              <a:t>. YouTube, 24 Feb. 2015. Web. 15 Mar. 2017. &lt;https://www.youtube.com/watch?v=jgMXpp0e5TI&gt;.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139</Words>
  <Application>Microsoft Macintosh PowerPoint</Application>
  <PresentationFormat>Widescreen</PresentationFormat>
  <Paragraphs>16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 3</vt:lpstr>
      <vt:lpstr>Century Gothic</vt:lpstr>
      <vt:lpstr>Ion</vt:lpstr>
      <vt:lpstr>Nanopatch™</vt:lpstr>
      <vt:lpstr>What is the Nanopatch?</vt:lpstr>
      <vt:lpstr>PowerPoint Presentation</vt:lpstr>
      <vt:lpstr>How Does it Work?</vt:lpstr>
      <vt:lpstr>PowerPoint Presentation</vt:lpstr>
      <vt:lpstr>Results</vt:lpstr>
      <vt:lpstr>PowerPoint Presentation</vt:lpstr>
      <vt:lpstr>Benefits                           Drawbacks</vt:lpstr>
      <vt:lpstr>References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Nanopatch™</dc:title>
  <dc:creator>Microsoft account</dc:creator>
  <cp:lastModifiedBy>jm306010@wne.edu</cp:lastModifiedBy>
  <cp:revision>25</cp:revision>
  <dcterms:created xsi:type="dcterms:W3CDTF">2017-03-15T15:58:27Z</dcterms:created>
  <dcterms:modified xsi:type="dcterms:W3CDTF">2017-03-15T21:27:02Z</dcterms:modified>
</cp:coreProperties>
</file>