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4" r:id="rId4"/>
    <p:sldId id="258" r:id="rId5"/>
    <p:sldId id="259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4" d="100"/>
          <a:sy n="84" d="100"/>
        </p:scale>
        <p:origin x="629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9E2586-1B79-6146-83CC-117677057627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29F2E0-9275-8840-ABA0-81766E38184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08518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7151FEA-C893-C245-9B5E-230C5BA8CDDB}" type="datetimeFigureOut">
              <a:rPr lang="en-US" smtClean="0"/>
              <a:t>3/22/2017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3D23F53-A4D4-534A-9EA2-0FB7CDE348C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05911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dirty="0"/>
              <a:t>Click to edit Master title style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dirty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3/22/2017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7" r:id="rId10"/>
    <p:sldLayoutId id="2147483663" r:id="rId11"/>
    <p:sldLayoutId id="2147483664" r:id="rId12"/>
    <p:sldLayoutId id="2147483665" r:id="rId13"/>
    <p:sldLayoutId id="2147483668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slideLayout" Target="../slideLayouts/slideLayout7.xml"/><Relationship Id="rId1" Type="http://schemas.openxmlformats.org/officeDocument/2006/relationships/video" Target="https://www.youtube.com/embed/WafkcuhTtMc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TUG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59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tug?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It's a self charging autonomous mobile delivery robot</a:t>
            </a:r>
          </a:p>
          <a:p>
            <a:r>
              <a:rPr lang="en-US" dirty="0" smtClean="0"/>
              <a:t>Developed by </a:t>
            </a:r>
            <a:r>
              <a:rPr lang="en-US" dirty="0" err="1" smtClean="0"/>
              <a:t>Aethon</a:t>
            </a:r>
            <a:endParaRPr lang="en-US" dirty="0" smtClean="0"/>
          </a:p>
          <a:p>
            <a:r>
              <a:rPr lang="en-US" dirty="0" smtClean="0"/>
              <a:t>Has over 20 million deliveries to date </a:t>
            </a:r>
          </a:p>
          <a:p>
            <a:r>
              <a:rPr lang="en-US" dirty="0" smtClean="0"/>
              <a:t>Used is hospital and manufacturing settings</a:t>
            </a:r>
          </a:p>
          <a:p>
            <a:r>
              <a:rPr lang="en-US" dirty="0" smtClean="0"/>
              <a:t>Can make scheduled and on demand deliveries</a:t>
            </a:r>
          </a:p>
          <a:p>
            <a:r>
              <a:rPr lang="en-US" dirty="0" smtClean="0"/>
              <a:t>Can haul up to 1000 lbs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26746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1058434"/>
            <a:ext cx="12192000" cy="4600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9086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does tug do?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Reduces workloads through autonomous delivery and transportation</a:t>
            </a:r>
          </a:p>
          <a:p>
            <a:r>
              <a:rPr lang="en-US" dirty="0" smtClean="0"/>
              <a:t>Hospital setting</a:t>
            </a:r>
          </a:p>
          <a:p>
            <a:pPr lvl="1"/>
            <a:r>
              <a:rPr lang="en-US" dirty="0" smtClean="0"/>
              <a:t>Can deliver medications, supplies, meals, linens,</a:t>
            </a:r>
          </a:p>
          <a:p>
            <a:pPr lvl="1"/>
            <a:r>
              <a:rPr lang="en-US" dirty="0" smtClean="0"/>
              <a:t>Removes trash, medical waste, dirty linens</a:t>
            </a:r>
          </a:p>
          <a:p>
            <a:r>
              <a:rPr lang="en-US" dirty="0" smtClean="0"/>
              <a:t>Manufacturing setting</a:t>
            </a:r>
          </a:p>
          <a:p>
            <a:pPr lvl="1"/>
            <a:r>
              <a:rPr lang="en-US" dirty="0" smtClean="0"/>
              <a:t>Transports materials and supplies 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5555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it 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TUG </a:t>
            </a:r>
            <a:r>
              <a:rPr lang="en-US" dirty="0" smtClean="0"/>
              <a:t>doesn’t </a:t>
            </a:r>
            <a:r>
              <a:rPr lang="en-US" dirty="0"/>
              <a:t>need any beacons, staging depots or specific infrastructure to be added to the facility.  It uses its built in map and array of on-board sensors to </a:t>
            </a:r>
            <a:r>
              <a:rPr lang="en-US" dirty="0" smtClean="0"/>
              <a:t>navigate. Uses current WiFi to communicate </a:t>
            </a:r>
            <a:r>
              <a:rPr lang="en-US" dirty="0"/>
              <a:t>with elevators, automatic doors and fire </a:t>
            </a:r>
            <a:r>
              <a:rPr lang="en-US" dirty="0" smtClean="0"/>
              <a:t>alarms.</a:t>
            </a:r>
          </a:p>
          <a:p>
            <a:r>
              <a:rPr lang="en-US" dirty="0"/>
              <a:t>TUG is sent or requested using a touch screen </a:t>
            </a:r>
            <a:r>
              <a:rPr lang="en-US" dirty="0" smtClean="0"/>
              <a:t>interface such as mobile devices, call boxes and touch screens. </a:t>
            </a:r>
          </a:p>
          <a:p>
            <a:r>
              <a:rPr lang="en-US" dirty="0" smtClean="0"/>
              <a:t>TUG </a:t>
            </a:r>
            <a:r>
              <a:rPr lang="en-US" dirty="0"/>
              <a:t>Robot has two basic types of configurations:  fixed, secure carts and an exchange base </a:t>
            </a:r>
            <a:r>
              <a:rPr lang="en-US" dirty="0" smtClean="0"/>
              <a:t>platform</a:t>
            </a:r>
          </a:p>
          <a:p>
            <a:pPr lvl="1"/>
            <a:r>
              <a:rPr lang="en-US" dirty="0" smtClean="0"/>
              <a:t>The </a:t>
            </a:r>
            <a:r>
              <a:rPr lang="en-US" dirty="0"/>
              <a:t>fixed carts are available in drawer and door configurations and are accessed using a personal pin code and biometric authentication. </a:t>
            </a:r>
            <a:endParaRPr lang="en-US" dirty="0" smtClean="0"/>
          </a:p>
          <a:p>
            <a:pPr lvl="1"/>
            <a:r>
              <a:rPr lang="en-US" dirty="0" smtClean="0"/>
              <a:t>The </a:t>
            </a:r>
            <a:r>
              <a:rPr lang="en-US" dirty="0"/>
              <a:t>exchange platform allows the transportation of materials loaded on a wide variety of racks.  The racks are placed on the base and this base raises to lift the rack or shelf off the ground. </a:t>
            </a:r>
          </a:p>
        </p:txBody>
      </p:sp>
    </p:spTree>
    <p:extLst>
      <p:ext uri="{BB962C8B-B14F-4D97-AF65-F5344CB8AC3E}">
        <p14:creationId xmlns:p14="http://schemas.microsoft.com/office/powerpoint/2010/main" val="1484641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WafkcuhTtMc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057400" y="1295400"/>
            <a:ext cx="7789334" cy="4381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25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Benefits</a:t>
            </a:r>
            <a:r>
              <a:rPr lang="en-US" dirty="0"/>
              <a:t> </a:t>
            </a:r>
            <a:r>
              <a:rPr lang="en-US" dirty="0" smtClean="0"/>
              <a:t>                               Drawbacks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Cost effective in long run</a:t>
            </a:r>
          </a:p>
          <a:p>
            <a:r>
              <a:rPr lang="en-US" dirty="0" smtClean="0"/>
              <a:t>Increased safety</a:t>
            </a:r>
          </a:p>
          <a:p>
            <a:r>
              <a:rPr lang="en-US" dirty="0" smtClean="0"/>
              <a:t>Decreased workload </a:t>
            </a:r>
          </a:p>
          <a:p>
            <a:r>
              <a:rPr lang="en-US" dirty="0" smtClean="0"/>
              <a:t>Different than other products </a:t>
            </a:r>
          </a:p>
          <a:p>
            <a:r>
              <a:rPr lang="en-US" dirty="0" smtClean="0"/>
              <a:t>Improved productivity </a:t>
            </a:r>
            <a:endParaRPr lang="en-US" dirty="0" smtClean="0"/>
          </a:p>
          <a:p>
            <a:r>
              <a:rPr lang="en-US" smtClean="0"/>
              <a:t>24/7 help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Expensive (about 1,500 per month or 140,000 per unit)</a:t>
            </a:r>
          </a:p>
          <a:p>
            <a:r>
              <a:rPr lang="en-US" dirty="0" smtClean="0"/>
              <a:t>System integration</a:t>
            </a:r>
          </a:p>
          <a:p>
            <a:r>
              <a:rPr lang="en-US" dirty="0" smtClean="0"/>
              <a:t>Extra training needed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0972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200" dirty="0"/>
              <a:t>"TUG Robots in Healthcare." </a:t>
            </a:r>
            <a:r>
              <a:rPr lang="en-US" sz="1200" i="1" dirty="0" err="1"/>
              <a:t>Aethon</a:t>
            </a:r>
            <a:r>
              <a:rPr lang="en-US" sz="1200" dirty="0"/>
              <a:t>. </a:t>
            </a:r>
            <a:r>
              <a:rPr lang="en-US" sz="1200" dirty="0" smtClean="0"/>
              <a:t>Web</a:t>
            </a:r>
            <a:r>
              <a:rPr lang="en-US" sz="1200" dirty="0"/>
              <a:t>. 22 Mar. 2017. &lt;http://www.aethon.com/tug/tughealthcare</a:t>
            </a:r>
            <a:r>
              <a:rPr lang="en-US" sz="1200" dirty="0" smtClean="0"/>
              <a:t>/&gt;.</a:t>
            </a:r>
          </a:p>
          <a:p>
            <a:r>
              <a:rPr lang="en-US" sz="1200" dirty="0"/>
              <a:t>"TUG Autonomous Robot for Manufacturing." </a:t>
            </a:r>
            <a:r>
              <a:rPr lang="en-US" sz="1200" i="1" dirty="0" err="1"/>
              <a:t>Aethon</a:t>
            </a:r>
            <a:r>
              <a:rPr lang="en-US" sz="1200" dirty="0"/>
              <a:t>. </a:t>
            </a:r>
            <a:r>
              <a:rPr lang="en-US" sz="1200" dirty="0" smtClean="0"/>
              <a:t>Web</a:t>
            </a:r>
            <a:r>
              <a:rPr lang="en-US" sz="1200" dirty="0"/>
              <a:t>. 22 Mar. 2017. &lt;http://www.aethon.com/industrialtug</a:t>
            </a:r>
            <a:r>
              <a:rPr lang="en-US" sz="1200" dirty="0" smtClean="0"/>
              <a:t>/&gt;.</a:t>
            </a:r>
          </a:p>
          <a:p>
            <a:r>
              <a:rPr lang="en-US" sz="1200" dirty="0"/>
              <a:t>"How the TUG </a:t>
            </a:r>
            <a:r>
              <a:rPr lang="en-US" sz="1200" dirty="0" err="1"/>
              <a:t>Automomous</a:t>
            </a:r>
            <a:r>
              <a:rPr lang="en-US" sz="1200" dirty="0"/>
              <a:t> Mobile Robot Works." </a:t>
            </a:r>
            <a:r>
              <a:rPr lang="en-US" sz="1200" i="1" dirty="0" err="1"/>
              <a:t>Aethon</a:t>
            </a:r>
            <a:r>
              <a:rPr lang="en-US" sz="1200" dirty="0"/>
              <a:t>. </a:t>
            </a:r>
            <a:r>
              <a:rPr lang="en-US" sz="1200" dirty="0" smtClean="0"/>
              <a:t>Web</a:t>
            </a:r>
            <a:r>
              <a:rPr lang="en-US" sz="1200" dirty="0"/>
              <a:t>. 22 Mar. 2017. &lt;http://www.aethon.com/tug/how-it-works</a:t>
            </a:r>
            <a:r>
              <a:rPr lang="en-US" sz="1200" dirty="0" smtClean="0"/>
              <a:t>/&gt;.</a:t>
            </a:r>
          </a:p>
          <a:p>
            <a:r>
              <a:rPr lang="en-US" sz="1200" dirty="0" err="1"/>
              <a:t>Rhey</a:t>
            </a:r>
            <a:r>
              <a:rPr lang="en-US" sz="1200" dirty="0"/>
              <a:t>, Erik. "Paging Dr. Robot: </a:t>
            </a:r>
            <a:r>
              <a:rPr lang="en-US" sz="1200" dirty="0" err="1"/>
              <a:t>Aethon's</a:t>
            </a:r>
            <a:r>
              <a:rPr lang="en-US" sz="1200" dirty="0"/>
              <a:t> Autonomous Hospital Helpers." </a:t>
            </a:r>
            <a:r>
              <a:rPr lang="en-US" sz="1200" i="1" dirty="0"/>
              <a:t>PCMAG</a:t>
            </a:r>
            <a:r>
              <a:rPr lang="en-US" sz="1200" dirty="0"/>
              <a:t>. PCMAG.COM, 15 Feb. 2011. Web. 22 Mar. 2017. &lt;http://www.pcmag.com/article2/0,2817,2380318,00.asp</a:t>
            </a:r>
            <a:r>
              <a:rPr lang="en-US" sz="1200" dirty="0" smtClean="0"/>
              <a:t>&gt;.</a:t>
            </a:r>
          </a:p>
          <a:p>
            <a:r>
              <a:rPr lang="en-US" sz="1200" dirty="0"/>
              <a:t>Chang, Althea. "Here's What Robots Are Doing at This Hospital." </a:t>
            </a:r>
            <a:r>
              <a:rPr lang="en-US" sz="1200" i="1" dirty="0"/>
              <a:t>CNBC</a:t>
            </a:r>
            <a:r>
              <a:rPr lang="en-US" sz="1200" dirty="0"/>
              <a:t>. CNBC, 04 May 2015. Web. 22 Mar. 2017. &lt;http://www.cnbc.com/2015/04/30/pricy-robots-tug-hospital-supplies.html</a:t>
            </a:r>
            <a:r>
              <a:rPr lang="en-US" sz="1200" dirty="0" smtClean="0"/>
              <a:t>&gt;.</a:t>
            </a:r>
          </a:p>
          <a:p>
            <a:r>
              <a:rPr lang="en-US" sz="1200" dirty="0" err="1"/>
              <a:t>IgorGabrielan</a:t>
            </a:r>
            <a:r>
              <a:rPr lang="en-US" sz="1200" dirty="0"/>
              <a:t>. "TUG Autonomous Mobile Robot in Hospitals, </a:t>
            </a:r>
            <a:r>
              <a:rPr lang="en-US" sz="1200" dirty="0" err="1"/>
              <a:t>Aethon</a:t>
            </a:r>
            <a:r>
              <a:rPr lang="en-US" sz="1200" dirty="0"/>
              <a:t> Inc." </a:t>
            </a:r>
            <a:r>
              <a:rPr lang="en-US" sz="1200" i="1" dirty="0"/>
              <a:t>YouTube</a:t>
            </a:r>
            <a:r>
              <a:rPr lang="en-US" sz="1200" dirty="0"/>
              <a:t>. YouTube, 19 Jan. 2016. Web. 22 Mar. 2017. &lt;https://www.youtube.com/watch?v=WafkcuhTtMc&gt;.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475751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{7B3EEA98-53DD-5440-AD5B-4756DCFDB60B}tf16392402</Template>
  <TotalTime>68</TotalTime>
  <Words>145</Words>
  <Application>Microsoft Office PowerPoint</Application>
  <PresentationFormat>Widescreen</PresentationFormat>
  <Paragraphs>38</Paragraphs>
  <Slides>8</Slides>
  <Notes>0</Notes>
  <HiddenSlides>0</HiddenSlides>
  <MMClips>1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Celestial</vt:lpstr>
      <vt:lpstr>TUG</vt:lpstr>
      <vt:lpstr>What Is tug?</vt:lpstr>
      <vt:lpstr>PowerPoint Presentation</vt:lpstr>
      <vt:lpstr>What does tug do?</vt:lpstr>
      <vt:lpstr>How does it work?</vt:lpstr>
      <vt:lpstr>PowerPoint Presentation</vt:lpstr>
      <vt:lpstr>Benefits                                Drawbacks</vt:lpstr>
      <vt:lpstr>References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jm306010@wne.edu</dc:creator>
  <cp:lastModifiedBy>Microsoft account</cp:lastModifiedBy>
  <cp:revision>40</cp:revision>
  <dcterms:created xsi:type="dcterms:W3CDTF">2017-03-22T21:33:01Z</dcterms:created>
  <dcterms:modified xsi:type="dcterms:W3CDTF">2017-03-22T23:14:53Z</dcterms:modified>
</cp:coreProperties>
</file>